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8" r:id="rId2"/>
    <p:sldId id="259" r:id="rId3"/>
    <p:sldId id="288" r:id="rId4"/>
    <p:sldId id="260" r:id="rId5"/>
    <p:sldId id="261" r:id="rId6"/>
    <p:sldId id="262" r:id="rId7"/>
    <p:sldId id="263" r:id="rId8"/>
    <p:sldId id="264" r:id="rId9"/>
    <p:sldId id="265" r:id="rId10"/>
    <p:sldId id="291" r:id="rId11"/>
    <p:sldId id="292" r:id="rId12"/>
    <p:sldId id="293" r:id="rId13"/>
    <p:sldId id="294" r:id="rId14"/>
    <p:sldId id="295" r:id="rId15"/>
    <p:sldId id="296" r:id="rId16"/>
    <p:sldId id="297" r:id="rId17"/>
    <p:sldId id="306" r:id="rId18"/>
    <p:sldId id="267" r:id="rId19"/>
    <p:sldId id="268" r:id="rId20"/>
    <p:sldId id="272" r:id="rId21"/>
    <p:sldId id="298" r:id="rId22"/>
    <p:sldId id="299" r:id="rId23"/>
    <p:sldId id="269" r:id="rId24"/>
    <p:sldId id="271" r:id="rId25"/>
    <p:sldId id="273" r:id="rId26"/>
    <p:sldId id="300" r:id="rId27"/>
    <p:sldId id="307" r:id="rId28"/>
    <p:sldId id="308" r:id="rId29"/>
    <p:sldId id="312" r:id="rId30"/>
    <p:sldId id="309" r:id="rId31"/>
    <p:sldId id="310" r:id="rId32"/>
    <p:sldId id="301" r:id="rId33"/>
    <p:sldId id="302" r:id="rId34"/>
    <p:sldId id="311" r:id="rId35"/>
    <p:sldId id="270" r:id="rId36"/>
    <p:sldId id="274" r:id="rId37"/>
    <p:sldId id="279" r:id="rId38"/>
    <p:sldId id="275" r:id="rId39"/>
    <p:sldId id="276" r:id="rId40"/>
    <p:sldId id="278" r:id="rId41"/>
    <p:sldId id="277" r:id="rId42"/>
    <p:sldId id="280" r:id="rId43"/>
    <p:sldId id="281" r:id="rId44"/>
    <p:sldId id="286" r:id="rId45"/>
    <p:sldId id="287" r:id="rId46"/>
    <p:sldId id="289" r:id="rId47"/>
    <p:sldId id="282" r:id="rId48"/>
    <p:sldId id="283" r:id="rId49"/>
    <p:sldId id="284" r:id="rId50"/>
    <p:sldId id="290" r:id="rId51"/>
    <p:sldId id="303" r:id="rId52"/>
    <p:sldId id="304" r:id="rId53"/>
    <p:sldId id="305" r:id="rId54"/>
    <p:sldId id="285" r:id="rId5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25" autoAdjust="0"/>
    <p:restoredTop sz="94660"/>
  </p:normalViewPr>
  <p:slideViewPr>
    <p:cSldViewPr snapToGrid="0">
      <p:cViewPr varScale="1">
        <p:scale>
          <a:sx n="69" d="100"/>
          <a:sy n="69" d="100"/>
        </p:scale>
        <p:origin x="124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2AD9333-225C-4B5F-ADB9-2DC95B0C5DBA}" type="datetimeFigureOut">
              <a:rPr lang="en-US" smtClean="0"/>
              <a:t>12-Feb-22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E756A-FFA4-46FA-9BA7-FB431FFFFE4C}" type="slidenum">
              <a:rPr lang="en-US" smtClean="0"/>
              <a:t>‹#›</a:t>
            </a:fld>
            <a:endParaRPr lang="en-US"/>
          </a:p>
        </p:txBody>
      </p:sp>
    </p:spTree>
    <p:extLst>
      <p:ext uri="{BB962C8B-B14F-4D97-AF65-F5344CB8AC3E}">
        <p14:creationId xmlns:p14="http://schemas.microsoft.com/office/powerpoint/2010/main" val="3949681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2AD9333-225C-4B5F-ADB9-2DC95B0C5DBA}" type="datetimeFigureOut">
              <a:rPr lang="en-US" smtClean="0"/>
              <a:t>12-Feb-22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E756A-FFA4-46FA-9BA7-FB431FFFFE4C}" type="slidenum">
              <a:rPr lang="en-US" smtClean="0"/>
              <a:t>‹#›</a:t>
            </a:fld>
            <a:endParaRPr lang="en-US"/>
          </a:p>
        </p:txBody>
      </p:sp>
    </p:spTree>
    <p:extLst>
      <p:ext uri="{BB962C8B-B14F-4D97-AF65-F5344CB8AC3E}">
        <p14:creationId xmlns:p14="http://schemas.microsoft.com/office/powerpoint/2010/main" val="1547691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2AD9333-225C-4B5F-ADB9-2DC95B0C5DBA}" type="datetimeFigureOut">
              <a:rPr lang="en-US" smtClean="0"/>
              <a:t>12-Feb-22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E756A-FFA4-46FA-9BA7-FB431FFFFE4C}" type="slidenum">
              <a:rPr lang="en-US" smtClean="0"/>
              <a:t>‹#›</a:t>
            </a:fld>
            <a:endParaRPr lang="en-US"/>
          </a:p>
        </p:txBody>
      </p:sp>
    </p:spTree>
    <p:extLst>
      <p:ext uri="{BB962C8B-B14F-4D97-AF65-F5344CB8AC3E}">
        <p14:creationId xmlns:p14="http://schemas.microsoft.com/office/powerpoint/2010/main" val="602193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2AD9333-225C-4B5F-ADB9-2DC95B0C5DBA}" type="datetimeFigureOut">
              <a:rPr lang="en-US" smtClean="0"/>
              <a:t>12-Feb-22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E756A-FFA4-46FA-9BA7-FB431FFFFE4C}" type="slidenum">
              <a:rPr lang="en-US" smtClean="0"/>
              <a:t>‹#›</a:t>
            </a:fld>
            <a:endParaRPr lang="en-US"/>
          </a:p>
        </p:txBody>
      </p:sp>
    </p:spTree>
    <p:extLst>
      <p:ext uri="{BB962C8B-B14F-4D97-AF65-F5344CB8AC3E}">
        <p14:creationId xmlns:p14="http://schemas.microsoft.com/office/powerpoint/2010/main" val="2988388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2AD9333-225C-4B5F-ADB9-2DC95B0C5DBA}" type="datetimeFigureOut">
              <a:rPr lang="en-US" smtClean="0"/>
              <a:t>12-Feb-22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E756A-FFA4-46FA-9BA7-FB431FFFFE4C}" type="slidenum">
              <a:rPr lang="en-US" smtClean="0"/>
              <a:t>‹#›</a:t>
            </a:fld>
            <a:endParaRPr lang="en-US"/>
          </a:p>
        </p:txBody>
      </p:sp>
    </p:spTree>
    <p:extLst>
      <p:ext uri="{BB962C8B-B14F-4D97-AF65-F5344CB8AC3E}">
        <p14:creationId xmlns:p14="http://schemas.microsoft.com/office/powerpoint/2010/main" val="1005411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2AD9333-225C-4B5F-ADB9-2DC95B0C5DBA}" type="datetimeFigureOut">
              <a:rPr lang="en-US" smtClean="0"/>
              <a:t>12-Feb-22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FE756A-FFA4-46FA-9BA7-FB431FFFFE4C}" type="slidenum">
              <a:rPr lang="en-US" smtClean="0"/>
              <a:t>‹#›</a:t>
            </a:fld>
            <a:endParaRPr lang="en-US"/>
          </a:p>
        </p:txBody>
      </p:sp>
    </p:spTree>
    <p:extLst>
      <p:ext uri="{BB962C8B-B14F-4D97-AF65-F5344CB8AC3E}">
        <p14:creationId xmlns:p14="http://schemas.microsoft.com/office/powerpoint/2010/main" val="2240753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2AD9333-225C-4B5F-ADB9-2DC95B0C5DBA}" type="datetimeFigureOut">
              <a:rPr lang="en-US" smtClean="0"/>
              <a:t>12-Feb-22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FE756A-FFA4-46FA-9BA7-FB431FFFFE4C}" type="slidenum">
              <a:rPr lang="en-US" smtClean="0"/>
              <a:t>‹#›</a:t>
            </a:fld>
            <a:endParaRPr lang="en-US"/>
          </a:p>
        </p:txBody>
      </p:sp>
    </p:spTree>
    <p:extLst>
      <p:ext uri="{BB962C8B-B14F-4D97-AF65-F5344CB8AC3E}">
        <p14:creationId xmlns:p14="http://schemas.microsoft.com/office/powerpoint/2010/main" val="3335320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2AD9333-225C-4B5F-ADB9-2DC95B0C5DBA}" type="datetimeFigureOut">
              <a:rPr lang="en-US" smtClean="0"/>
              <a:t>12-Feb-22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7FE756A-FFA4-46FA-9BA7-FB431FFFFE4C}" type="slidenum">
              <a:rPr lang="en-US" smtClean="0"/>
              <a:t>‹#›</a:t>
            </a:fld>
            <a:endParaRPr lang="en-US"/>
          </a:p>
        </p:txBody>
      </p:sp>
    </p:spTree>
    <p:extLst>
      <p:ext uri="{BB962C8B-B14F-4D97-AF65-F5344CB8AC3E}">
        <p14:creationId xmlns:p14="http://schemas.microsoft.com/office/powerpoint/2010/main" val="1232719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AD9333-225C-4B5F-ADB9-2DC95B0C5DBA}" type="datetimeFigureOut">
              <a:rPr lang="en-US" smtClean="0"/>
              <a:t>12-Feb-22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7FE756A-FFA4-46FA-9BA7-FB431FFFFE4C}" type="slidenum">
              <a:rPr lang="en-US" smtClean="0"/>
              <a:t>‹#›</a:t>
            </a:fld>
            <a:endParaRPr lang="en-US"/>
          </a:p>
        </p:txBody>
      </p:sp>
    </p:spTree>
    <p:extLst>
      <p:ext uri="{BB962C8B-B14F-4D97-AF65-F5344CB8AC3E}">
        <p14:creationId xmlns:p14="http://schemas.microsoft.com/office/powerpoint/2010/main" val="2650563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2AD9333-225C-4B5F-ADB9-2DC95B0C5DBA}" type="datetimeFigureOut">
              <a:rPr lang="en-US" smtClean="0"/>
              <a:t>12-Feb-22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FE756A-FFA4-46FA-9BA7-FB431FFFFE4C}" type="slidenum">
              <a:rPr lang="en-US" smtClean="0"/>
              <a:t>‹#›</a:t>
            </a:fld>
            <a:endParaRPr lang="en-US"/>
          </a:p>
        </p:txBody>
      </p:sp>
    </p:spTree>
    <p:extLst>
      <p:ext uri="{BB962C8B-B14F-4D97-AF65-F5344CB8AC3E}">
        <p14:creationId xmlns:p14="http://schemas.microsoft.com/office/powerpoint/2010/main" val="378703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2AD9333-225C-4B5F-ADB9-2DC95B0C5DBA}" type="datetimeFigureOut">
              <a:rPr lang="en-US" smtClean="0"/>
              <a:t>12-Feb-22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FE756A-FFA4-46FA-9BA7-FB431FFFFE4C}" type="slidenum">
              <a:rPr lang="en-US" smtClean="0"/>
              <a:t>‹#›</a:t>
            </a:fld>
            <a:endParaRPr lang="en-US"/>
          </a:p>
        </p:txBody>
      </p:sp>
    </p:spTree>
    <p:extLst>
      <p:ext uri="{BB962C8B-B14F-4D97-AF65-F5344CB8AC3E}">
        <p14:creationId xmlns:p14="http://schemas.microsoft.com/office/powerpoint/2010/main" val="1206120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AD9333-225C-4B5F-ADB9-2DC95B0C5DBA}" type="datetimeFigureOut">
              <a:rPr lang="en-US" smtClean="0"/>
              <a:t>12-Feb-22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FE756A-FFA4-46FA-9BA7-FB431FFFFE4C}" type="slidenum">
              <a:rPr lang="en-US" smtClean="0"/>
              <a:t>‹#›</a:t>
            </a:fld>
            <a:endParaRPr lang="en-US"/>
          </a:p>
        </p:txBody>
      </p:sp>
    </p:spTree>
    <p:extLst>
      <p:ext uri="{BB962C8B-B14F-4D97-AF65-F5344CB8AC3E}">
        <p14:creationId xmlns:p14="http://schemas.microsoft.com/office/powerpoint/2010/main" val="19492778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40.jpeg"/></Relationships>
</file>

<file path=ppt/slides/_rels/slide4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youtube.com/watch?v=8BUCi5Tuzms" TargetMode="External"/><Relationship Id="rId2" Type="http://schemas.openxmlformats.org/officeDocument/2006/relationships/hyperlink" Target="https://www.youtube.com/watch?v=-muIoWofsCE" TargetMode="External"/><Relationship Id="rId1" Type="http://schemas.openxmlformats.org/officeDocument/2006/relationships/slideLayout" Target="../slideLayouts/slideLayout2.xml"/><Relationship Id="rId4" Type="http://schemas.openxmlformats.org/officeDocument/2006/relationships/hyperlink" Target="https://www.youtube.com/watch?v=UqKP-ETVvrc"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282" y="47341"/>
            <a:ext cx="4945918" cy="4452468"/>
          </a:xfrm>
          <a:solidFill>
            <a:schemeClr val="accent5">
              <a:lumMod val="20000"/>
              <a:lumOff val="80000"/>
            </a:schemeClr>
          </a:solidFill>
        </p:spPr>
        <p:txBody>
          <a:bodyPr>
            <a:normAutofit/>
          </a:bodyPr>
          <a:lstStyle/>
          <a:p>
            <a:pPr algn="l"/>
            <a:r>
              <a:rPr lang="en-US" dirty="0" smtClean="0">
                <a:solidFill>
                  <a:srgbClr val="FF0000"/>
                </a:solidFill>
                <a:latin typeface="Times New Roman" panose="02020603050405020304" pitchFamily="18" charset="0"/>
                <a:cs typeface="Times New Roman" panose="02020603050405020304" pitchFamily="18" charset="0"/>
              </a:rPr>
              <a:t>Introduction to communicable disease </a:t>
            </a:r>
            <a:endParaRPr lang="en-US" dirty="0">
              <a:solidFill>
                <a:srgbClr val="FF0000"/>
              </a:solidFill>
            </a:endParaRPr>
          </a:p>
        </p:txBody>
      </p:sp>
      <p:sp>
        <p:nvSpPr>
          <p:cNvPr id="3" name="Subtitle 2"/>
          <p:cNvSpPr>
            <a:spLocks noGrp="1"/>
          </p:cNvSpPr>
          <p:nvPr>
            <p:ph type="subTitle" idx="1"/>
          </p:nvPr>
        </p:nvSpPr>
        <p:spPr>
          <a:xfrm>
            <a:off x="83281" y="4499810"/>
            <a:ext cx="8985547" cy="1716505"/>
          </a:xfrm>
          <a:noFill/>
          <a:effectLst>
            <a:outerShdw blurRad="63500" sx="102000" sy="102000" algn="ctr" rotWithShape="0">
              <a:prstClr val="black">
                <a:alpha val="40000"/>
              </a:prstClr>
            </a:outerShdw>
          </a:effectLst>
        </p:spPr>
        <p:txBody>
          <a:bodyPr>
            <a:normAutofit/>
          </a:bodyPr>
          <a:lstStyle/>
          <a:p>
            <a:pPr lvl="0" algn="r" latinLnBrk="1">
              <a:lnSpc>
                <a:spcPct val="100000"/>
              </a:lnSpc>
              <a:spcBef>
                <a:spcPts val="0"/>
              </a:spcBef>
              <a:defRPr/>
            </a:pPr>
            <a:r>
              <a:rPr lang="en-US" altLang="ko-KR" b="1" dirty="0">
                <a:solidFill>
                  <a:srgbClr val="0070C0"/>
                </a:solidFill>
                <a:latin typeface="Times New Roman" panose="02020603050405020304" pitchFamily="18" charset="0"/>
                <a:cs typeface="Times New Roman" panose="02020603050405020304" pitchFamily="18" charset="0"/>
              </a:rPr>
              <a:t>DR. Afrin Ahmed Clara (</a:t>
            </a:r>
            <a:r>
              <a:rPr lang="en-US" altLang="ko-KR" b="1" dirty="0" err="1">
                <a:solidFill>
                  <a:srgbClr val="0070C0"/>
                </a:solidFill>
                <a:latin typeface="Times New Roman" panose="02020603050405020304" pitchFamily="18" charset="0"/>
                <a:cs typeface="Times New Roman" panose="02020603050405020304" pitchFamily="18" charset="0"/>
              </a:rPr>
              <a:t>AfC</a:t>
            </a:r>
            <a:r>
              <a:rPr lang="en-US" altLang="ko-KR" sz="1400" b="1" dirty="0">
                <a:solidFill>
                  <a:srgbClr val="0070C0"/>
                </a:solidFill>
                <a:latin typeface="Times New Roman" panose="02020603050405020304" pitchFamily="18" charset="0"/>
                <a:cs typeface="Times New Roman" panose="02020603050405020304" pitchFamily="18" charset="0"/>
              </a:rPr>
              <a:t>)</a:t>
            </a:r>
            <a:br>
              <a:rPr lang="en-US" altLang="ko-KR" sz="1400" b="1" dirty="0">
                <a:solidFill>
                  <a:srgbClr val="0070C0"/>
                </a:solidFill>
                <a:latin typeface="Times New Roman" panose="02020603050405020304" pitchFamily="18" charset="0"/>
                <a:cs typeface="Times New Roman" panose="02020603050405020304" pitchFamily="18" charset="0"/>
              </a:rPr>
            </a:br>
            <a:r>
              <a:rPr lang="en-US" altLang="ko-KR" sz="1400" b="1" dirty="0">
                <a:solidFill>
                  <a:srgbClr val="0070C0"/>
                </a:solidFill>
                <a:latin typeface="Times New Roman" panose="02020603050405020304" pitchFamily="18" charset="0"/>
                <a:cs typeface="Times New Roman" panose="02020603050405020304" pitchFamily="18" charset="0"/>
              </a:rPr>
              <a:t>SENIOR LECTURER,</a:t>
            </a:r>
            <a:br>
              <a:rPr lang="en-US" altLang="ko-KR" sz="1400" b="1" dirty="0">
                <a:solidFill>
                  <a:srgbClr val="0070C0"/>
                </a:solidFill>
                <a:latin typeface="Times New Roman" panose="02020603050405020304" pitchFamily="18" charset="0"/>
                <a:cs typeface="Times New Roman" panose="02020603050405020304" pitchFamily="18" charset="0"/>
              </a:rPr>
            </a:br>
            <a:r>
              <a:rPr lang="en-US" altLang="ko-KR" sz="1400" b="1" dirty="0">
                <a:solidFill>
                  <a:srgbClr val="0070C0"/>
                </a:solidFill>
                <a:latin typeface="Times New Roman" panose="02020603050405020304" pitchFamily="18" charset="0"/>
                <a:cs typeface="Times New Roman" panose="02020603050405020304" pitchFamily="18" charset="0"/>
              </a:rPr>
              <a:t>DEPARTMENT OF PUBLIC HEALTH </a:t>
            </a:r>
            <a:br>
              <a:rPr lang="en-US" altLang="ko-KR" sz="1400" b="1" dirty="0">
                <a:solidFill>
                  <a:srgbClr val="0070C0"/>
                </a:solidFill>
                <a:latin typeface="Times New Roman" panose="02020603050405020304" pitchFamily="18" charset="0"/>
                <a:cs typeface="Times New Roman" panose="02020603050405020304" pitchFamily="18" charset="0"/>
              </a:rPr>
            </a:br>
            <a:r>
              <a:rPr lang="en-US" altLang="ko-KR" sz="1400" b="1" dirty="0">
                <a:solidFill>
                  <a:srgbClr val="0070C0"/>
                </a:solidFill>
                <a:latin typeface="Times New Roman" panose="02020603050405020304" pitchFamily="18" charset="0"/>
                <a:cs typeface="Times New Roman" panose="02020603050405020304" pitchFamily="18" charset="0"/>
              </a:rPr>
              <a:t>SCHOOL OF HEALTH AND LIFE SCIENCE</a:t>
            </a:r>
            <a:br>
              <a:rPr lang="en-US" altLang="ko-KR" sz="1400" b="1" dirty="0">
                <a:solidFill>
                  <a:srgbClr val="0070C0"/>
                </a:solidFill>
                <a:latin typeface="Times New Roman" panose="02020603050405020304" pitchFamily="18" charset="0"/>
                <a:cs typeface="Times New Roman" panose="02020603050405020304" pitchFamily="18" charset="0"/>
              </a:rPr>
            </a:br>
            <a:r>
              <a:rPr lang="en-US" altLang="ko-KR" sz="1400" b="1" dirty="0">
                <a:solidFill>
                  <a:srgbClr val="0070C0"/>
                </a:solidFill>
                <a:latin typeface="Times New Roman" panose="02020603050405020304" pitchFamily="18" charset="0"/>
                <a:cs typeface="Times New Roman" panose="02020603050405020304" pitchFamily="18" charset="0"/>
              </a:rPr>
              <a:t>NORTH SOUTH UNIVERSITY</a:t>
            </a:r>
          </a:p>
          <a:p>
            <a:endParaRPr lang="en-US" sz="1400" dirty="0">
              <a:solidFill>
                <a:srgbClr val="0070C0"/>
              </a:solidFill>
              <a:latin typeface="Times New Roman" panose="02020603050405020304" pitchFamily="18" charset="0"/>
              <a:cs typeface="Times New Roman" panose="02020603050405020304" pitchFamily="18" charset="0"/>
            </a:endParaRPr>
          </a:p>
        </p:txBody>
      </p:sp>
      <p:sp>
        <p:nvSpPr>
          <p:cNvPr id="5" name="AutoShape 4" descr="Image result for bacteria images h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Image result for bacteria images hd"/>
          <p:cNvPicPr/>
          <p:nvPr/>
        </p:nvPicPr>
        <p:blipFill>
          <a:blip r:embed="rId2">
            <a:extLst>
              <a:ext uri="{28A0092B-C50C-407E-A947-70E740481C1C}">
                <a14:useLocalDpi xmlns:a14="http://schemas.microsoft.com/office/drawing/2010/main" val="0"/>
              </a:ext>
            </a:extLst>
          </a:blip>
          <a:srcRect/>
          <a:stretch>
            <a:fillRect/>
          </a:stretch>
        </p:blipFill>
        <p:spPr bwMode="auto">
          <a:xfrm>
            <a:off x="5029201" y="47342"/>
            <a:ext cx="4039628" cy="4452467"/>
          </a:xfrm>
          <a:prstGeom prst="rect">
            <a:avLst/>
          </a:prstGeom>
          <a:noFill/>
          <a:ln>
            <a:noFill/>
          </a:ln>
        </p:spPr>
      </p:pic>
    </p:spTree>
    <p:extLst>
      <p:ext uri="{BB962C8B-B14F-4D97-AF65-F5344CB8AC3E}">
        <p14:creationId xmlns:p14="http://schemas.microsoft.com/office/powerpoint/2010/main" val="21476316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Types of communicable disease</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depending upon source) </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514350" indent="-514350">
              <a:buFont typeface="+mj-lt"/>
              <a:buAutoNum type="arabicPeriod"/>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Respiratory infection </a:t>
            </a:r>
            <a:r>
              <a:rPr lang="en-US" dirty="0" err="1" smtClean="0">
                <a:latin typeface="Times New Roman" panose="02020603050405020304" pitchFamily="18" charset="0"/>
                <a:cs typeface="Times New Roman" panose="02020603050405020304" pitchFamily="18" charset="0"/>
              </a:rPr>
              <a:t>eg</a:t>
            </a:r>
            <a:r>
              <a:rPr lang="en-US" dirty="0" smtClean="0">
                <a:latin typeface="Times New Roman" panose="02020603050405020304" pitchFamily="18" charset="0"/>
                <a:cs typeface="Times New Roman" panose="02020603050405020304" pitchFamily="18" charset="0"/>
              </a:rPr>
              <a:t>. Tuberculosis </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Intestinal infection </a:t>
            </a:r>
            <a:r>
              <a:rPr lang="en-US" dirty="0" err="1" smtClean="0">
                <a:latin typeface="Times New Roman" panose="02020603050405020304" pitchFamily="18" charset="0"/>
                <a:cs typeface="Times New Roman" panose="02020603050405020304" pitchFamily="18" charset="0"/>
              </a:rPr>
              <a:t>eg</a:t>
            </a:r>
            <a:r>
              <a:rPr lang="en-US" dirty="0" smtClean="0">
                <a:latin typeface="Times New Roman" panose="02020603050405020304" pitchFamily="18" charset="0"/>
                <a:cs typeface="Times New Roman" panose="02020603050405020304" pitchFamily="18" charset="0"/>
              </a:rPr>
              <a:t>. Hepatitis A and E</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Arthropod borne infection </a:t>
            </a:r>
            <a:r>
              <a:rPr lang="en-US" dirty="0" err="1" smtClean="0">
                <a:latin typeface="Times New Roman" panose="02020603050405020304" pitchFamily="18" charset="0"/>
                <a:cs typeface="Times New Roman" panose="02020603050405020304" pitchFamily="18" charset="0"/>
              </a:rPr>
              <a:t>eg</a:t>
            </a:r>
            <a:r>
              <a:rPr lang="en-US" dirty="0" smtClean="0">
                <a:latin typeface="Times New Roman" panose="02020603050405020304" pitchFamily="18" charset="0"/>
                <a:cs typeface="Times New Roman" panose="02020603050405020304" pitchFamily="18" charset="0"/>
              </a:rPr>
              <a:t>. Plague </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Surface infection </a:t>
            </a:r>
            <a:r>
              <a:rPr lang="en-US" dirty="0" err="1" smtClean="0">
                <a:latin typeface="Times New Roman" panose="02020603050405020304" pitchFamily="18" charset="0"/>
                <a:cs typeface="Times New Roman" panose="02020603050405020304" pitchFamily="18" charset="0"/>
              </a:rPr>
              <a:t>eg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Laprocy</a:t>
            </a:r>
            <a:r>
              <a:rPr lang="en-US" dirty="0" smtClean="0">
                <a:latin typeface="Times New Roman" panose="02020603050405020304" pitchFamily="18" charset="0"/>
                <a:cs typeface="Times New Roman" panose="02020603050405020304" pitchFamily="18" charset="0"/>
              </a:rPr>
              <a:t> </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Sexually transmitted disease </a:t>
            </a:r>
            <a:r>
              <a:rPr lang="en-US" dirty="0" err="1" smtClean="0">
                <a:latin typeface="Times New Roman" panose="02020603050405020304" pitchFamily="18" charset="0"/>
                <a:cs typeface="Times New Roman" panose="02020603050405020304" pitchFamily="18" charset="0"/>
              </a:rPr>
              <a:t>eg</a:t>
            </a:r>
            <a:r>
              <a:rPr lang="en-US" dirty="0" smtClean="0">
                <a:latin typeface="Times New Roman" panose="02020603050405020304" pitchFamily="18" charset="0"/>
                <a:cs typeface="Times New Roman" panose="02020603050405020304" pitchFamily="18" charset="0"/>
              </a:rPr>
              <a:t>. HIV/AIDS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89452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7129" t="7503" r="7926" b="9290"/>
          <a:stretch/>
        </p:blipFill>
        <p:spPr>
          <a:xfrm>
            <a:off x="988290" y="577920"/>
            <a:ext cx="7490691" cy="5509103"/>
          </a:xfrm>
          <a:prstGeom prst="rect">
            <a:avLst/>
          </a:prstGeom>
        </p:spPr>
      </p:pic>
    </p:spTree>
    <p:extLst>
      <p:ext uri="{BB962C8B-B14F-4D97-AF65-F5344CB8AC3E}">
        <p14:creationId xmlns:p14="http://schemas.microsoft.com/office/powerpoint/2010/main" val="24254278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Respiratory infection </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latin typeface="Times New Roman" panose="02020603050405020304" pitchFamily="18" charset="0"/>
                <a:cs typeface="Times New Roman" panose="02020603050405020304" pitchFamily="18" charset="0"/>
              </a:rPr>
              <a:t> Tuberculosis</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measles </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influenza </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Diphtheria </a:t>
            </a:r>
          </a:p>
          <a:p>
            <a:pPr marL="514350" indent="-514350">
              <a:buFont typeface="+mj-lt"/>
              <a:buAutoNum type="arabicPeriod"/>
            </a:pPr>
            <a:r>
              <a:rPr lang="en-US" dirty="0" smtClean="0">
                <a:latin typeface="Times New Roman" panose="02020603050405020304" pitchFamily="18" charset="0"/>
                <a:cs typeface="Times New Roman" panose="02020603050405020304" pitchFamily="18" charset="0"/>
              </a:rPr>
              <a:t>Whooping cough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50296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Predisposing factors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latin typeface="Times New Roman" panose="02020603050405020304" pitchFamily="18" charset="0"/>
                <a:cs typeface="Times New Roman" panose="02020603050405020304" pitchFamily="18" charset="0"/>
              </a:rPr>
              <a:t> Overcrowded population </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 M</a:t>
            </a:r>
            <a:r>
              <a:rPr lang="en-US" dirty="0" smtClean="0">
                <a:latin typeface="Times New Roman" panose="02020603050405020304" pitchFamily="18" charset="0"/>
                <a:cs typeface="Times New Roman" panose="02020603050405020304" pitchFamily="18" charset="0"/>
              </a:rPr>
              <a:t>alnutrition </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Poverty </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Alcoholism </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drug addiction </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HIV infection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28466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64022" y="572656"/>
            <a:ext cx="6958058" cy="5218544"/>
          </a:xfrm>
          <a:prstGeom prst="rect">
            <a:avLst/>
          </a:prstGeom>
        </p:spPr>
      </p:pic>
    </p:spTree>
    <p:extLst>
      <p:ext uri="{BB962C8B-B14F-4D97-AF65-F5344CB8AC3E}">
        <p14:creationId xmlns:p14="http://schemas.microsoft.com/office/powerpoint/2010/main" val="9259586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61063" y="766619"/>
            <a:ext cx="7142785" cy="5357089"/>
          </a:xfrm>
          <a:prstGeom prst="rect">
            <a:avLst/>
          </a:prstGeom>
        </p:spPr>
      </p:pic>
    </p:spTree>
    <p:extLst>
      <p:ext uri="{BB962C8B-B14F-4D97-AF65-F5344CB8AC3E}">
        <p14:creationId xmlns:p14="http://schemas.microsoft.com/office/powerpoint/2010/main" val="31866136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Arthropod borne disease </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latin typeface="Times New Roman" panose="02020603050405020304" pitchFamily="18" charset="0"/>
                <a:cs typeface="Times New Roman" panose="02020603050405020304" pitchFamily="18" charset="0"/>
              </a:rPr>
              <a:t> Malaria </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 P</a:t>
            </a:r>
            <a:r>
              <a:rPr lang="en-US" dirty="0" smtClean="0">
                <a:latin typeface="Times New Roman" panose="02020603050405020304" pitchFamily="18" charset="0"/>
                <a:cs typeface="Times New Roman" panose="02020603050405020304" pitchFamily="18" charset="0"/>
              </a:rPr>
              <a:t>lague </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Filariasis</a:t>
            </a:r>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73240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87819"/>
          </a:xfrm>
        </p:spPr>
        <p:txBody>
          <a:bodyPr>
            <a:normAutofit fontScale="90000"/>
          </a:bodyPr>
          <a:lstStyle/>
          <a:p>
            <a:r>
              <a:rPr lang="en-US" dirty="0" smtClean="0">
                <a:latin typeface="Times New Roman" panose="02020603050405020304" pitchFamily="18" charset="0"/>
                <a:cs typeface="Times New Roman" panose="02020603050405020304" pitchFamily="18" charset="0"/>
              </a:rPr>
              <a:t>Malaria </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17814" y="1052944"/>
            <a:ext cx="7886700" cy="5708073"/>
          </a:xfrm>
        </p:spPr>
        <p:txBody>
          <a:bodyPr>
            <a:noAutofit/>
          </a:bodyPr>
          <a:lstStyle/>
          <a:p>
            <a:pPr>
              <a:lnSpc>
                <a:spcPct val="150000"/>
              </a:lnSpc>
            </a:pPr>
            <a:r>
              <a:rPr lang="en-US" sz="2400" dirty="0" smtClean="0">
                <a:latin typeface="Times New Roman" panose="02020603050405020304" pitchFamily="18" charset="0"/>
                <a:cs typeface="Times New Roman" panose="02020603050405020304" pitchFamily="18" charset="0"/>
              </a:rPr>
              <a:t>Malaria </a:t>
            </a:r>
            <a:r>
              <a:rPr lang="en-US" sz="2400" dirty="0">
                <a:latin typeface="Times New Roman" panose="02020603050405020304" pitchFamily="18" charset="0"/>
                <a:cs typeface="Times New Roman" panose="02020603050405020304" pitchFamily="18" charset="0"/>
              </a:rPr>
              <a:t>is uncommon in temperate climates, </a:t>
            </a:r>
            <a:r>
              <a:rPr lang="en-US" sz="2400" dirty="0" smtClean="0">
                <a:latin typeface="Times New Roman" panose="02020603050405020304" pitchFamily="18" charset="0"/>
                <a:cs typeface="Times New Roman" panose="02020603050405020304" pitchFamily="18" charset="0"/>
              </a:rPr>
              <a:t>but </a:t>
            </a:r>
            <a:r>
              <a:rPr lang="en-US" sz="2400" dirty="0">
                <a:latin typeface="Times New Roman" panose="02020603050405020304" pitchFamily="18" charset="0"/>
                <a:cs typeface="Times New Roman" panose="02020603050405020304" pitchFamily="18" charset="0"/>
              </a:rPr>
              <a:t>is still common in tropical and subtropical countries. Each year nearly 290 million people are infected with malaria, and more than 400,000 people die of the disease</a:t>
            </a:r>
            <a:r>
              <a:rPr lang="en-US" sz="2400" dirty="0" smtClean="0">
                <a:latin typeface="Times New Roman" panose="02020603050405020304" pitchFamily="18" charset="0"/>
                <a:cs typeface="Times New Roman" panose="02020603050405020304" pitchFamily="18" charset="0"/>
              </a:rPr>
              <a:t>.</a:t>
            </a:r>
          </a:p>
          <a:p>
            <a:pPr>
              <a:lnSpc>
                <a:spcPct val="150000"/>
              </a:lnSpc>
            </a:pPr>
            <a:r>
              <a:rPr lang="en-US" sz="2400" dirty="0">
                <a:latin typeface="Times New Roman" panose="02020603050405020304" pitchFamily="18" charset="0"/>
                <a:cs typeface="Times New Roman" panose="02020603050405020304" pitchFamily="18" charset="0"/>
              </a:rPr>
              <a:t>To reduce malaria infections, world health programs distribute preventive drugs and insecticide-treated bed nets to protect people from mosquito bites. The World Health Organization has recommended a malaria vaccine for use in children who live in countries with high numbers of malaria cases.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15475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latin typeface="Times New Roman" panose="02020603050405020304" pitchFamily="18" charset="0"/>
                <a:cs typeface="Times New Roman" panose="02020603050405020304" pitchFamily="18" charset="0"/>
              </a:rPr>
              <a:t>How malaria spread </a:t>
            </a:r>
            <a:endParaRPr lang="en-US" dirty="0">
              <a:solidFill>
                <a:srgbClr val="0070C0"/>
              </a:solidFill>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sz="half" idx="1"/>
          </p:nvPr>
        </p:nvSpPr>
        <p:spPr>
          <a:xfrm>
            <a:off x="628650" y="1414585"/>
            <a:ext cx="3886200" cy="4762378"/>
          </a:xfrm>
        </p:spPr>
        <p:txBody>
          <a:bodyPr>
            <a:normAutofit fontScale="92500" lnSpcReduction="10000"/>
          </a:bodyPr>
          <a:lstStyle/>
          <a:p>
            <a:endParaRPr lang="en-US" dirty="0" smtClean="0"/>
          </a:p>
          <a:p>
            <a:pPr marL="0" indent="0">
              <a:buNone/>
            </a:pPr>
            <a:r>
              <a:rPr lang="en-US" dirty="0" smtClean="0">
                <a:latin typeface="Times New Roman" panose="02020603050405020304" pitchFamily="18" charset="0"/>
                <a:cs typeface="Times New Roman" panose="02020603050405020304" pitchFamily="18" charset="0"/>
              </a:rPr>
              <a:t>Female anopheles must have been infected through a previous blood meal </a:t>
            </a:r>
          </a:p>
          <a:p>
            <a:endParaRPr lang="en-US" dirty="0"/>
          </a:p>
          <a:p>
            <a:endParaRPr lang="en-US" dirty="0" smtClean="0"/>
          </a:p>
          <a:p>
            <a:endParaRPr lang="en-US" dirty="0"/>
          </a:p>
        </p:txBody>
      </p:sp>
      <p:pic>
        <p:nvPicPr>
          <p:cNvPr id="7" name="Content Placeholder 3" descr="Image result for plasmodium hd image"/>
          <p:cNvPicPr>
            <a:picLocks/>
          </p:cNvPicPr>
          <p:nvPr/>
        </p:nvPicPr>
        <p:blipFill rotWithShape="1">
          <a:blip r:embed="rId2">
            <a:extLst>
              <a:ext uri="{28A0092B-C50C-407E-A947-70E740481C1C}">
                <a14:useLocalDpi xmlns:a14="http://schemas.microsoft.com/office/drawing/2010/main" val="0"/>
              </a:ext>
            </a:extLst>
          </a:blip>
          <a:srcRect r="9091" b="21190"/>
          <a:stretch/>
        </p:blipFill>
        <p:spPr bwMode="auto">
          <a:xfrm>
            <a:off x="1101968" y="3701989"/>
            <a:ext cx="2711939" cy="2026688"/>
          </a:xfrm>
          <a:prstGeom prst="rect">
            <a:avLst/>
          </a:prstGeom>
          <a:noFill/>
          <a:ln>
            <a:noFill/>
          </a:ln>
          <a:extLst>
            <a:ext uri="{53640926-AAD7-44D8-BBD7-CCE9431645EC}">
              <a14:shadowObscured xmlns:a14="http://schemas.microsoft.com/office/drawing/2010/main"/>
            </a:ext>
          </a:extLst>
        </p:spPr>
      </p:pic>
      <p:sp>
        <p:nvSpPr>
          <p:cNvPr id="9" name="Content Placeholder 8"/>
          <p:cNvSpPr>
            <a:spLocks noGrp="1"/>
          </p:cNvSpPr>
          <p:nvPr>
            <p:ph sz="half" idx="2"/>
          </p:nvPr>
        </p:nvSpPr>
        <p:spPr>
          <a:xfrm>
            <a:off x="4629150" y="1625600"/>
            <a:ext cx="3886200" cy="4551363"/>
          </a:xfrm>
        </p:spPr>
        <p:txBody>
          <a:bodyPr>
            <a:normAutofit fontScale="92500" lnSpcReduction="10000"/>
          </a:bodyPr>
          <a:lstStyle/>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After 1 week when the mosquito takes its next meal these parasite mix with mosquito’s saliva and are injected into next person when it bites</a:t>
            </a:r>
            <a:r>
              <a:rPr lang="en-US" dirty="0" smtClean="0"/>
              <a:t>.</a:t>
            </a:r>
            <a:endParaRPr lang="en-US" dirty="0"/>
          </a:p>
        </p:txBody>
      </p:sp>
      <p:pic>
        <p:nvPicPr>
          <p:cNvPr id="10" name="Picture 9"/>
          <p:cNvPicPr>
            <a:picLocks noChangeAspect="1"/>
          </p:cNvPicPr>
          <p:nvPr/>
        </p:nvPicPr>
        <p:blipFill>
          <a:blip r:embed="rId3"/>
          <a:stretch>
            <a:fillRect/>
          </a:stretch>
        </p:blipFill>
        <p:spPr>
          <a:xfrm>
            <a:off x="4865989" y="1690689"/>
            <a:ext cx="3298222" cy="1902117"/>
          </a:xfrm>
          <a:prstGeom prst="rect">
            <a:avLst/>
          </a:prstGeom>
        </p:spPr>
      </p:pic>
    </p:spTree>
    <p:extLst>
      <p:ext uri="{BB962C8B-B14F-4D97-AF65-F5344CB8AC3E}">
        <p14:creationId xmlns:p14="http://schemas.microsoft.com/office/powerpoint/2010/main" val="1889237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578338"/>
            <a:ext cx="3886200" cy="5598625"/>
          </a:xfrm>
        </p:spPr>
        <p:txBody>
          <a:bodyPr>
            <a:normAutofit/>
          </a:bodyPr>
          <a:lstStyle/>
          <a:p>
            <a:pPr marL="0" indent="0">
              <a:buNone/>
            </a:pPr>
            <a:r>
              <a:rPr lang="en-US" sz="2400" dirty="0" smtClean="0">
                <a:latin typeface="Times New Roman" panose="02020603050405020304" pitchFamily="18" charset="0"/>
                <a:cs typeface="Times New Roman" panose="02020603050405020304" pitchFamily="18" charset="0"/>
              </a:rPr>
              <a:t>Malaria can also be transmitted through blood transfusion, organ transplant, or shared use of needle or syringe contaminated with blood  </a:t>
            </a:r>
            <a:endParaRPr lang="en-US" sz="2400"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half" idx="2"/>
          </p:nvPr>
        </p:nvSpPr>
        <p:spPr>
          <a:xfrm>
            <a:off x="4629150" y="578338"/>
            <a:ext cx="3886200" cy="5598625"/>
          </a:xfrm>
        </p:spPr>
        <p:txBody>
          <a:bodyPr>
            <a:normAutofit/>
          </a:bodyPr>
          <a:lstStyle/>
          <a:p>
            <a:endParaRPr lang="en-US" sz="24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smtClean="0">
              <a:latin typeface="Times New Roman" panose="02020603050405020304" pitchFamily="18" charset="0"/>
              <a:cs typeface="Times New Roman" panose="02020603050405020304" pitchFamily="18" charset="0"/>
            </a:endParaRPr>
          </a:p>
          <a:p>
            <a:pPr marL="0" indent="0" algn="just">
              <a:buNone/>
            </a:pPr>
            <a:r>
              <a:rPr lang="en-US" sz="2400" dirty="0" smtClean="0">
                <a:latin typeface="Times New Roman" panose="02020603050405020304" pitchFamily="18" charset="0"/>
                <a:cs typeface="Times New Roman" panose="02020603050405020304" pitchFamily="18" charset="0"/>
              </a:rPr>
              <a:t>Malaria can be treated by Anti-malarial drug strictly as directed. </a:t>
            </a:r>
            <a:r>
              <a:rPr lang="en-US" sz="2400" dirty="0" smtClean="0">
                <a:solidFill>
                  <a:srgbClr val="FF0000"/>
                </a:solidFill>
                <a:latin typeface="Times New Roman" panose="02020603050405020304" pitchFamily="18" charset="0"/>
                <a:cs typeface="Times New Roman" panose="02020603050405020304" pitchFamily="18" charset="0"/>
              </a:rPr>
              <a:t>Immediately seek treatment if fever develop after entering a malaria risk zone and for up to 3 months after leaving the zone.</a:t>
            </a:r>
            <a:endParaRPr lang="en-US" sz="2400" dirty="0">
              <a:solidFill>
                <a:srgbClr val="FF0000"/>
              </a:solidFill>
              <a:latin typeface="Times New Roman" panose="02020603050405020304" pitchFamily="18" charset="0"/>
              <a:cs typeface="Times New Roman" panose="02020603050405020304" pitchFamily="18" charset="0"/>
            </a:endParaRPr>
          </a:p>
        </p:txBody>
      </p:sp>
      <p:pic>
        <p:nvPicPr>
          <p:cNvPr id="5" name="Picture 4" descr="Image result for organ transplant hd image"/>
          <p:cNvPicPr/>
          <p:nvPr/>
        </p:nvPicPr>
        <p:blipFill rotWithShape="1">
          <a:blip r:embed="rId2">
            <a:extLst>
              <a:ext uri="{28A0092B-C50C-407E-A947-70E740481C1C}">
                <a14:useLocalDpi xmlns:a14="http://schemas.microsoft.com/office/drawing/2010/main" val="0"/>
              </a:ext>
            </a:extLst>
          </a:blip>
          <a:srcRect l="19126" t="9089" r="20397" b="10478"/>
          <a:stretch/>
        </p:blipFill>
        <p:spPr bwMode="auto">
          <a:xfrm>
            <a:off x="781539" y="3595077"/>
            <a:ext cx="3243384" cy="2258646"/>
          </a:xfrm>
          <a:prstGeom prst="rect">
            <a:avLst/>
          </a:prstGeom>
          <a:noFill/>
          <a:ln>
            <a:noFill/>
          </a:ln>
          <a:extLst>
            <a:ext uri="{53640926-AAD7-44D8-BBD7-CCE9431645EC}">
              <a14:shadowObscured xmlns:a14="http://schemas.microsoft.com/office/drawing/2010/main"/>
            </a:ext>
          </a:extLst>
        </p:spPr>
      </p:pic>
      <p:pic>
        <p:nvPicPr>
          <p:cNvPr id="6" name="Picture 5" descr="Image result for mosquito biting hd image"/>
          <p:cNvPicPr/>
          <p:nvPr/>
        </p:nvPicPr>
        <p:blipFill rotWithShape="1">
          <a:blip r:embed="rId3" cstate="print">
            <a:extLst>
              <a:ext uri="{28A0092B-C50C-407E-A947-70E740481C1C}">
                <a14:useLocalDpi xmlns:a14="http://schemas.microsoft.com/office/drawing/2010/main" val="0"/>
              </a:ext>
            </a:extLst>
          </a:blip>
          <a:srcRect r="24352" b="21697"/>
          <a:stretch/>
        </p:blipFill>
        <p:spPr bwMode="auto">
          <a:xfrm>
            <a:off x="4993055" y="859693"/>
            <a:ext cx="3025529" cy="180809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995039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63281" y="840885"/>
            <a:ext cx="8263098" cy="5231973"/>
          </a:xfrm>
        </p:spPr>
        <p:txBody>
          <a:bodyPr/>
          <a:lstStyle/>
          <a:p>
            <a:r>
              <a:rPr lang="en-US" sz="3200" dirty="0" smtClean="0">
                <a:solidFill>
                  <a:srgbClr val="0070C0"/>
                </a:solidFill>
                <a:latin typeface="Times New Roman" panose="02020603050405020304" pitchFamily="18" charset="0"/>
                <a:cs typeface="Times New Roman" panose="02020603050405020304" pitchFamily="18" charset="0"/>
              </a:rPr>
              <a:t>Infectious Disease : </a:t>
            </a:r>
          </a:p>
          <a:p>
            <a:pPr marL="0" indent="0">
              <a:buNone/>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Caused by organisms such as bacteria, viruses, fungi or parasite. </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r>
              <a:rPr lang="en-US" sz="3200" dirty="0" smtClean="0">
                <a:solidFill>
                  <a:srgbClr val="0070C0"/>
                </a:solidFill>
                <a:latin typeface="Times New Roman" panose="02020603050405020304" pitchFamily="18" charset="0"/>
                <a:cs typeface="Times New Roman" panose="02020603050405020304" pitchFamily="18" charset="0"/>
              </a:rPr>
              <a:t>Communicable disease : </a:t>
            </a:r>
          </a:p>
          <a:p>
            <a:pPr marL="0" indent="0">
              <a:buNone/>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Disease which is contagious.      </a:t>
            </a:r>
            <a:endParaRPr lang="en-US" dirty="0">
              <a:latin typeface="Times New Roman" panose="02020603050405020304" pitchFamily="18" charset="0"/>
              <a:cs typeface="Times New Roman" panose="02020603050405020304" pitchFamily="18" charset="0"/>
            </a:endParaRPr>
          </a:p>
        </p:txBody>
      </p:sp>
      <p:pic>
        <p:nvPicPr>
          <p:cNvPr id="8" name="Picture 7" descr="Image result for communicable disease png image"/>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9353" y="4311588"/>
            <a:ext cx="3069981" cy="1761271"/>
          </a:xfrm>
          <a:prstGeom prst="ellipse">
            <a:avLst/>
          </a:prstGeom>
          <a:ln>
            <a:noFill/>
          </a:ln>
          <a:effectLst>
            <a:softEdge rad="112500"/>
          </a:effectLst>
        </p:spPr>
      </p:pic>
      <p:pic>
        <p:nvPicPr>
          <p:cNvPr id="6" name="Picture 5" descr="Image result for bacteria images hd"/>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17071" y="1851359"/>
            <a:ext cx="3001645" cy="2000250"/>
          </a:xfrm>
          <a:prstGeom prst="rect">
            <a:avLst/>
          </a:prstGeom>
          <a:noFill/>
          <a:ln>
            <a:noFill/>
          </a:ln>
        </p:spPr>
      </p:pic>
    </p:spTree>
    <p:extLst>
      <p:ext uri="{BB962C8B-B14F-4D97-AF65-F5344CB8AC3E}">
        <p14:creationId xmlns:p14="http://schemas.microsoft.com/office/powerpoint/2010/main" val="32765968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latin typeface="Times New Roman" panose="02020603050405020304" pitchFamily="18" charset="0"/>
                <a:cs typeface="Times New Roman" panose="02020603050405020304" pitchFamily="18" charset="0"/>
              </a:rPr>
              <a:t>Symptoms of malaria </a:t>
            </a:r>
            <a:endParaRPr lang="en-US" dirty="0">
              <a:solidFill>
                <a:srgbClr val="0070C0"/>
              </a:solidFill>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1813169" y="1508369"/>
            <a:ext cx="5165969" cy="5001846"/>
          </a:xfrm>
          <a:prstGeom prst="rect">
            <a:avLst/>
          </a:prstGeom>
        </p:spPr>
      </p:pic>
    </p:spTree>
    <p:extLst>
      <p:ext uri="{BB962C8B-B14F-4D97-AF65-F5344CB8AC3E}">
        <p14:creationId xmlns:p14="http://schemas.microsoft.com/office/powerpoint/2010/main" val="21521493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628650" y="929697"/>
            <a:ext cx="7886700" cy="4351338"/>
          </a:xfrm>
        </p:spPr>
        <p:txBody>
          <a:bodyPr>
            <a:normAutofit/>
          </a:bodyPr>
          <a:lstStyle/>
          <a:p>
            <a:pPr>
              <a:lnSpc>
                <a:spcPct val="150000"/>
              </a:lnSpc>
            </a:pPr>
            <a:r>
              <a:rPr lang="en-US" sz="2400" dirty="0" smtClean="0">
                <a:latin typeface="Times New Roman" panose="02020603050405020304" pitchFamily="18" charset="0"/>
                <a:cs typeface="Times New Roman" panose="02020603050405020304" pitchFamily="18" charset="0"/>
              </a:rPr>
              <a:t>Incubation period 9 to 30 days </a:t>
            </a:r>
          </a:p>
          <a:p>
            <a:pPr>
              <a:lnSpc>
                <a:spcPct val="150000"/>
              </a:lnSpc>
            </a:pP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Sign symptom : High temperature with chills and rigor </a:t>
            </a:r>
          </a:p>
          <a:p>
            <a:pPr>
              <a:lnSpc>
                <a:spcPct val="150000"/>
              </a:lnSpc>
            </a:pP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Intense headache and fever decreases with profuse sweating </a:t>
            </a:r>
          </a:p>
          <a:p>
            <a:pPr>
              <a:lnSpc>
                <a:spcPct val="150000"/>
              </a:lnSpc>
            </a:pPr>
            <a:r>
              <a:rPr lang="en-US" sz="2400" dirty="0">
                <a:latin typeface="Times New Roman" panose="02020603050405020304" pitchFamily="18" charset="0"/>
                <a:cs typeface="Times New Roman" panose="02020603050405020304" pitchFamily="18" charset="0"/>
              </a:rPr>
              <a:t> Malaria can be a life-threatening condition, especially if you’re infected with the parasite </a:t>
            </a:r>
            <a:r>
              <a:rPr lang="en-US" sz="2400" i="1" dirty="0">
                <a:latin typeface="Times New Roman" panose="02020603050405020304" pitchFamily="18" charset="0"/>
                <a:cs typeface="Times New Roman" panose="02020603050405020304" pitchFamily="18" charset="0"/>
              </a:rPr>
              <a:t>P. falciparum</a:t>
            </a:r>
            <a:r>
              <a:rPr lang="en-US" sz="2400" dirty="0">
                <a:latin typeface="Times New Roman" panose="02020603050405020304" pitchFamily="18" charset="0"/>
                <a:cs typeface="Times New Roman" panose="02020603050405020304" pitchFamily="18" charset="0"/>
              </a:rPr>
              <a:t>. Treatment for the disease is typically provided in a hospital.</a:t>
            </a:r>
          </a:p>
        </p:txBody>
      </p:sp>
    </p:spTree>
    <p:extLst>
      <p:ext uri="{BB962C8B-B14F-4D97-AF65-F5344CB8AC3E}">
        <p14:creationId xmlns:p14="http://schemas.microsoft.com/office/powerpoint/2010/main" val="14343726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nSpc>
                <a:spcPct val="150000"/>
              </a:lnSpc>
            </a:pPr>
            <a:r>
              <a:rPr lang="en-US" sz="2400" dirty="0">
                <a:latin typeface="Times New Roman" panose="02020603050405020304" pitchFamily="18" charset="0"/>
                <a:cs typeface="Times New Roman" panose="02020603050405020304" pitchFamily="18" charset="0"/>
              </a:rPr>
              <a:t>C</a:t>
            </a:r>
            <a:r>
              <a:rPr lang="en-US" sz="2400" dirty="0" smtClean="0">
                <a:latin typeface="Times New Roman" panose="02020603050405020304" pitchFamily="18" charset="0"/>
                <a:cs typeface="Times New Roman" panose="02020603050405020304" pitchFamily="18" charset="0"/>
              </a:rPr>
              <a:t>ertain </a:t>
            </a:r>
            <a:r>
              <a:rPr lang="en-US" sz="2400" dirty="0">
                <a:latin typeface="Times New Roman" panose="02020603050405020304" pitchFamily="18" charset="0"/>
                <a:cs typeface="Times New Roman" panose="02020603050405020304" pitchFamily="18" charset="0"/>
              </a:rPr>
              <a:t>types of malaria parasites, such as </a:t>
            </a:r>
            <a:r>
              <a:rPr lang="en-US" sz="2400" i="1" dirty="0">
                <a:latin typeface="Times New Roman" panose="02020603050405020304" pitchFamily="18" charset="0"/>
                <a:cs typeface="Times New Roman" panose="02020603050405020304" pitchFamily="18" charset="0"/>
              </a:rPr>
              <a:t>P. </a:t>
            </a:r>
            <a:r>
              <a:rPr lang="en-US" sz="2400" i="1" dirty="0" err="1">
                <a:latin typeface="Times New Roman" panose="02020603050405020304" pitchFamily="18" charset="0"/>
                <a:cs typeface="Times New Roman" panose="02020603050405020304" pitchFamily="18" charset="0"/>
              </a:rPr>
              <a:t>vivax</a:t>
            </a:r>
            <a:r>
              <a:rPr lang="en-US" sz="2400" dirty="0">
                <a:latin typeface="Times New Roman" panose="02020603050405020304" pitchFamily="18" charset="0"/>
                <a:cs typeface="Times New Roman" panose="02020603050405020304" pitchFamily="18" charset="0"/>
              </a:rPr>
              <a:t> and </a:t>
            </a:r>
            <a:r>
              <a:rPr lang="en-US" sz="2400" i="1" dirty="0">
                <a:latin typeface="Times New Roman" panose="02020603050405020304" pitchFamily="18" charset="0"/>
                <a:cs typeface="Times New Roman" panose="02020603050405020304" pitchFamily="18" charset="0"/>
              </a:rPr>
              <a:t>P. </a:t>
            </a:r>
            <a:r>
              <a:rPr lang="en-US" sz="2400" i="1" dirty="0" err="1">
                <a:latin typeface="Times New Roman" panose="02020603050405020304" pitchFamily="18" charset="0"/>
                <a:cs typeface="Times New Roman" panose="02020603050405020304" pitchFamily="18" charset="0"/>
              </a:rPr>
              <a:t>ovale</a:t>
            </a:r>
            <a:r>
              <a:rPr lang="en-US" sz="2400" dirty="0">
                <a:latin typeface="Times New Roman" panose="02020603050405020304" pitchFamily="18" charset="0"/>
                <a:cs typeface="Times New Roman" panose="02020603050405020304" pitchFamily="18" charset="0"/>
              </a:rPr>
              <a:t>, have liver stages where the parasite can live in </a:t>
            </a:r>
            <a:r>
              <a:rPr lang="en-US" sz="2400" dirty="0" smtClean="0">
                <a:latin typeface="Times New Roman" panose="02020603050405020304" pitchFamily="18" charset="0"/>
                <a:cs typeface="Times New Roman" panose="02020603050405020304" pitchFamily="18" charset="0"/>
              </a:rPr>
              <a:t>our </a:t>
            </a:r>
            <a:r>
              <a:rPr lang="en-US" sz="2400" dirty="0">
                <a:latin typeface="Times New Roman" panose="02020603050405020304" pitchFamily="18" charset="0"/>
                <a:cs typeface="Times New Roman" panose="02020603050405020304" pitchFamily="18" charset="0"/>
              </a:rPr>
              <a:t>body for an extended period of time and reactivate at a later date causing a relapse of the infection.</a:t>
            </a:r>
          </a:p>
        </p:txBody>
      </p:sp>
    </p:spTree>
    <p:extLst>
      <p:ext uri="{BB962C8B-B14F-4D97-AF65-F5344CB8AC3E}">
        <p14:creationId xmlns:p14="http://schemas.microsoft.com/office/powerpoint/2010/main" val="37801712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latin typeface="Times New Roman" panose="02020603050405020304" pitchFamily="18" charset="0"/>
                <a:cs typeface="Times New Roman" panose="02020603050405020304" pitchFamily="18" charset="0"/>
              </a:rPr>
              <a:t>Control</a:t>
            </a:r>
            <a:r>
              <a:rPr lang="en-US" dirty="0" smtClean="0"/>
              <a:t> </a:t>
            </a:r>
            <a:endParaRPr lang="en-US" dirty="0"/>
          </a:p>
        </p:txBody>
      </p:sp>
      <p:pic>
        <p:nvPicPr>
          <p:cNvPr id="4" name="Content Placeholder 3" descr="Image result for life cycle of plasmodium  HD image"/>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53477" y="1602153"/>
            <a:ext cx="6994770" cy="4470827"/>
          </a:xfrm>
          <a:prstGeom prst="rect">
            <a:avLst/>
          </a:prstGeom>
          <a:noFill/>
          <a:ln>
            <a:noFill/>
          </a:ln>
        </p:spPr>
      </p:pic>
      <p:sp>
        <p:nvSpPr>
          <p:cNvPr id="5" name="Multiply 4"/>
          <p:cNvSpPr/>
          <p:nvPr/>
        </p:nvSpPr>
        <p:spPr>
          <a:xfrm>
            <a:off x="3329354" y="2563446"/>
            <a:ext cx="890954" cy="10160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ultiply 5"/>
          <p:cNvSpPr/>
          <p:nvPr/>
        </p:nvSpPr>
        <p:spPr>
          <a:xfrm>
            <a:off x="3309815" y="4204677"/>
            <a:ext cx="910493" cy="9378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ultiply 2"/>
          <p:cNvSpPr/>
          <p:nvPr/>
        </p:nvSpPr>
        <p:spPr>
          <a:xfrm>
            <a:off x="4177323" y="5232613"/>
            <a:ext cx="789353" cy="75027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997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dirty="0">
                <a:solidFill>
                  <a:srgbClr val="0070C0"/>
                </a:solidFill>
                <a:latin typeface="Times New Roman" panose="02020603050405020304" pitchFamily="18" charset="0"/>
                <a:cs typeface="Times New Roman" panose="02020603050405020304" pitchFamily="18" charset="0"/>
              </a:rPr>
              <a:t>C</a:t>
            </a:r>
            <a:r>
              <a:rPr lang="en-US" dirty="0" smtClean="0">
                <a:solidFill>
                  <a:srgbClr val="0070C0"/>
                </a:solidFill>
                <a:latin typeface="Times New Roman" panose="02020603050405020304" pitchFamily="18" charset="0"/>
                <a:cs typeface="Times New Roman" panose="02020603050405020304" pitchFamily="18" charset="0"/>
              </a:rPr>
              <a:t>ontrol</a:t>
            </a:r>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28650" y="1383323"/>
            <a:ext cx="7886700" cy="5001846"/>
          </a:xfrm>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Malaria control</a:t>
            </a:r>
            <a:r>
              <a:rPr lang="en-US" sz="3200" dirty="0" smtClean="0">
                <a:latin typeface="Times New Roman" panose="02020603050405020304" pitchFamily="18" charset="0"/>
                <a:cs typeface="Times New Roman" panose="02020603050405020304" pitchFamily="18" charset="0"/>
              </a:rPr>
              <a:t>:</a:t>
            </a:r>
          </a:p>
          <a:p>
            <a:pPr marL="0" indent="0">
              <a:buNone/>
            </a:pPr>
            <a:r>
              <a:rPr lang="en-US" sz="3200" dirty="0" smtClean="0">
                <a:latin typeface="Times New Roman" panose="02020603050405020304" pitchFamily="18" charset="0"/>
                <a:cs typeface="Times New Roman" panose="02020603050405020304" pitchFamily="18" charset="0"/>
              </a:rPr>
              <a:t> </a:t>
            </a:r>
            <a:r>
              <a:rPr lang="en-US" i="1" dirty="0">
                <a:solidFill>
                  <a:srgbClr val="0070C0"/>
                </a:solidFill>
                <a:latin typeface="Times New Roman" panose="02020603050405020304" pitchFamily="18" charset="0"/>
                <a:cs typeface="Times New Roman" panose="02020603050405020304" pitchFamily="18" charset="0"/>
              </a:rPr>
              <a:t>reducing disease burden to a level where it is no longer a major public health problem</a:t>
            </a:r>
          </a:p>
          <a:p>
            <a:pPr marL="0" indent="0">
              <a:buNone/>
            </a:pPr>
            <a:r>
              <a:rPr lang="en-US" sz="3200" dirty="0">
                <a:latin typeface="Times New Roman" panose="02020603050405020304" pitchFamily="18" charset="0"/>
                <a:cs typeface="Times New Roman" panose="02020603050405020304" pitchFamily="18" charset="0"/>
              </a:rPr>
              <a:t>Elimination: </a:t>
            </a:r>
            <a:endParaRPr lang="en-US" sz="3200" dirty="0" smtClean="0">
              <a:latin typeface="Times New Roman" panose="02020603050405020304" pitchFamily="18" charset="0"/>
              <a:cs typeface="Times New Roman" panose="02020603050405020304" pitchFamily="18" charset="0"/>
            </a:endParaRPr>
          </a:p>
          <a:p>
            <a:pPr marL="0" indent="0">
              <a:buNone/>
            </a:pPr>
            <a:r>
              <a:rPr lang="en-US" i="1" dirty="0" smtClean="0">
                <a:solidFill>
                  <a:srgbClr val="0070C0"/>
                </a:solidFill>
                <a:latin typeface="Times New Roman" panose="02020603050405020304" pitchFamily="18" charset="0"/>
                <a:cs typeface="Times New Roman" panose="02020603050405020304" pitchFamily="18" charset="0"/>
              </a:rPr>
              <a:t>interrupting </a:t>
            </a:r>
            <a:r>
              <a:rPr lang="en-US" i="1" dirty="0">
                <a:solidFill>
                  <a:srgbClr val="0070C0"/>
                </a:solidFill>
                <a:latin typeface="Times New Roman" panose="02020603050405020304" pitchFamily="18" charset="0"/>
                <a:cs typeface="Times New Roman" panose="02020603050405020304" pitchFamily="18" charset="0"/>
              </a:rPr>
              <a:t>local mosquito-borne malaria transmission in a defined geographical area, i.e. zero incidence of locally acquired cases</a:t>
            </a:r>
          </a:p>
          <a:p>
            <a:pPr marL="0" indent="0">
              <a:buNone/>
            </a:pPr>
            <a:r>
              <a:rPr lang="en-US" sz="3200" dirty="0">
                <a:latin typeface="Times New Roman" panose="02020603050405020304" pitchFamily="18" charset="0"/>
                <a:cs typeface="Times New Roman" panose="02020603050405020304" pitchFamily="18" charset="0"/>
              </a:rPr>
              <a:t>Eradication: </a:t>
            </a:r>
            <a:endParaRPr lang="en-US" sz="3200" dirty="0" smtClean="0">
              <a:latin typeface="Times New Roman" panose="02020603050405020304" pitchFamily="18" charset="0"/>
              <a:cs typeface="Times New Roman" panose="02020603050405020304" pitchFamily="18" charset="0"/>
            </a:endParaRPr>
          </a:p>
          <a:p>
            <a:pPr marL="0" indent="0">
              <a:buNone/>
            </a:pPr>
            <a:r>
              <a:rPr lang="en-US" i="1" dirty="0" smtClean="0">
                <a:solidFill>
                  <a:srgbClr val="0070C0"/>
                </a:solidFill>
                <a:latin typeface="Times New Roman" panose="02020603050405020304" pitchFamily="18" charset="0"/>
                <a:cs typeface="Times New Roman" panose="02020603050405020304" pitchFamily="18" charset="0"/>
              </a:rPr>
              <a:t>permanent </a:t>
            </a:r>
            <a:r>
              <a:rPr lang="en-US" i="1" dirty="0">
                <a:solidFill>
                  <a:srgbClr val="0070C0"/>
                </a:solidFill>
                <a:latin typeface="Times New Roman" panose="02020603050405020304" pitchFamily="18" charset="0"/>
                <a:cs typeface="Times New Roman" panose="02020603050405020304" pitchFamily="18" charset="0"/>
              </a:rPr>
              <a:t>reduction to zero of the global incidence of plasmodia</a:t>
            </a: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p>
        </p:txBody>
      </p:sp>
    </p:spTree>
    <p:extLst>
      <p:ext uri="{BB962C8B-B14F-4D97-AF65-F5344CB8AC3E}">
        <p14:creationId xmlns:p14="http://schemas.microsoft.com/office/powerpoint/2010/main" val="34147985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pPr>
              <a:lnSpc>
                <a:spcPct val="150000"/>
              </a:lnSpc>
            </a:pPr>
            <a:r>
              <a:rPr lang="en-US" sz="2400" dirty="0">
                <a:latin typeface="Times New Roman" panose="02020603050405020304" pitchFamily="18" charset="0"/>
                <a:cs typeface="Times New Roman" panose="02020603050405020304" pitchFamily="18" charset="0"/>
              </a:rPr>
              <a:t>Drugs that kill or inhibit the sexual stages of Plasmodium in order to prevent transmission are important components of malaria control </a:t>
            </a:r>
            <a:r>
              <a:rPr lang="en-US" sz="2400" dirty="0" err="1" smtClean="0">
                <a:latin typeface="Times New Roman" panose="02020603050405020304" pitchFamily="18" charset="0"/>
                <a:cs typeface="Times New Roman" panose="02020603050405020304" pitchFamily="18" charset="0"/>
              </a:rPr>
              <a:t>programmes</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Primaquine</a:t>
            </a:r>
            <a:r>
              <a:rPr lang="en-US" sz="2400" dirty="0">
                <a:latin typeface="Times New Roman" panose="02020603050405020304" pitchFamily="18" charset="0"/>
                <a:cs typeface="Times New Roman" panose="02020603050405020304" pitchFamily="18" charset="0"/>
              </a:rPr>
              <a:t> is currently the only licensed drug with activity against the sexual stages of malaria parasites</a:t>
            </a:r>
          </a:p>
        </p:txBody>
      </p:sp>
    </p:spTree>
    <p:extLst>
      <p:ext uri="{BB962C8B-B14F-4D97-AF65-F5344CB8AC3E}">
        <p14:creationId xmlns:p14="http://schemas.microsoft.com/office/powerpoint/2010/main" val="36823135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826365"/>
          </a:xfrm>
        </p:spPr>
        <p:txBody>
          <a:bodyPr/>
          <a:lstStyle/>
          <a:p>
            <a:r>
              <a:rPr lang="en-US" dirty="0" smtClean="0">
                <a:latin typeface="Times New Roman" panose="02020603050405020304" pitchFamily="18" charset="0"/>
                <a:cs typeface="Times New Roman" panose="02020603050405020304" pitchFamily="18" charset="0"/>
              </a:rPr>
              <a:t>Plague </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28650" y="1191491"/>
            <a:ext cx="7886700" cy="5375564"/>
          </a:xfrm>
        </p:spPr>
        <p:txBody>
          <a:bodyPr>
            <a:normAutofit/>
          </a:bodyPr>
          <a:lstStyle/>
          <a:p>
            <a:pPr>
              <a:lnSpc>
                <a:spcPct val="100000"/>
              </a:lnSpc>
            </a:pPr>
            <a:r>
              <a:rPr lang="en-US" sz="2400" dirty="0" smtClean="0">
                <a:latin typeface="Times New Roman" panose="02020603050405020304" pitchFamily="18" charset="0"/>
                <a:cs typeface="Times New Roman" panose="02020603050405020304" pitchFamily="18" charset="0"/>
              </a:rPr>
              <a:t>Zoonotic disease : infection transmitted to man by rat fleas </a:t>
            </a:r>
          </a:p>
          <a:p>
            <a:pPr>
              <a:lnSpc>
                <a:spcPct val="100000"/>
              </a:lnSpc>
            </a:pP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V</a:t>
            </a:r>
            <a:r>
              <a:rPr lang="en-US" sz="2400" dirty="0">
                <a:latin typeface="Times New Roman" panose="02020603050405020304" pitchFamily="18" charset="0"/>
                <a:cs typeface="Times New Roman" panose="02020603050405020304" pitchFamily="18" charset="0"/>
              </a:rPr>
              <a:t>e</a:t>
            </a:r>
            <a:r>
              <a:rPr lang="en-US" sz="2400" dirty="0" smtClean="0">
                <a:latin typeface="Times New Roman" panose="02020603050405020304" pitchFamily="18" charset="0"/>
                <a:cs typeface="Times New Roman" panose="02020603050405020304" pitchFamily="18" charset="0"/>
              </a:rPr>
              <a:t>ctor : Rat</a:t>
            </a:r>
          </a:p>
          <a:p>
            <a:pPr>
              <a:lnSpc>
                <a:spcPct val="100000"/>
              </a:lnSpc>
            </a:pPr>
            <a:r>
              <a:rPr lang="en-US" sz="2400" dirty="0" smtClean="0">
                <a:latin typeface="Times New Roman" panose="02020603050405020304" pitchFamily="18" charset="0"/>
                <a:cs typeface="Times New Roman" panose="02020603050405020304" pitchFamily="18" charset="0"/>
              </a:rPr>
              <a:t>Incubation period: 9 to 30 days  </a:t>
            </a:r>
          </a:p>
          <a:p>
            <a:pPr>
              <a:lnSpc>
                <a:spcPct val="100000"/>
              </a:lnSpc>
            </a:pPr>
            <a:endParaRPr lang="en-US"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2"/>
          <a:srcRect l="52735" t="31834" r="6531" b="12523"/>
          <a:stretch/>
        </p:blipFill>
        <p:spPr>
          <a:xfrm>
            <a:off x="2512290" y="3367594"/>
            <a:ext cx="4396510" cy="2726242"/>
          </a:xfrm>
          <a:prstGeom prst="rect">
            <a:avLst/>
          </a:prstGeom>
        </p:spPr>
      </p:pic>
    </p:spTree>
    <p:extLst>
      <p:ext uri="{BB962C8B-B14F-4D97-AF65-F5344CB8AC3E}">
        <p14:creationId xmlns:p14="http://schemas.microsoft.com/office/powerpoint/2010/main" val="10192553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plague </a:t>
            </a:r>
            <a:endParaRPr lang="en-US" dirty="0"/>
          </a:p>
        </p:txBody>
      </p:sp>
      <p:sp>
        <p:nvSpPr>
          <p:cNvPr id="3" name="Content Placeholder 2"/>
          <p:cNvSpPr>
            <a:spLocks noGrp="1"/>
          </p:cNvSpPr>
          <p:nvPr>
            <p:ph idx="1"/>
          </p:nvPr>
        </p:nvSpPr>
        <p:spPr/>
        <p:txBody>
          <a:bodyPr/>
          <a:lstStyle/>
          <a:p>
            <a:r>
              <a:rPr lang="en-US" dirty="0" smtClean="0"/>
              <a:t>Bubonic plague </a:t>
            </a:r>
          </a:p>
          <a:p>
            <a:r>
              <a:rPr lang="en-US" dirty="0" smtClean="0"/>
              <a:t>Septicemic plague </a:t>
            </a:r>
          </a:p>
          <a:p>
            <a:r>
              <a:rPr lang="en-US" dirty="0" smtClean="0"/>
              <a:t>Pneumonic plague </a:t>
            </a:r>
            <a:endParaRPr lang="en-US" dirty="0"/>
          </a:p>
        </p:txBody>
      </p:sp>
    </p:spTree>
    <p:extLst>
      <p:ext uri="{BB962C8B-B14F-4D97-AF65-F5344CB8AC3E}">
        <p14:creationId xmlns:p14="http://schemas.microsoft.com/office/powerpoint/2010/main" val="6535390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Bubonic plague </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28650" y="1570182"/>
            <a:ext cx="7886700" cy="4606781"/>
          </a:xfrm>
        </p:spPr>
        <p:txBody>
          <a:bodyPr>
            <a:normAutofit/>
          </a:bodyPr>
          <a:lstStyle/>
          <a:p>
            <a:pPr>
              <a:lnSpc>
                <a:spcPct val="150000"/>
              </a:lnSpc>
            </a:pPr>
            <a:r>
              <a:rPr lang="en-US" sz="2400" b="1" dirty="0">
                <a:latin typeface="Times New Roman" panose="02020603050405020304" pitchFamily="18" charset="0"/>
                <a:cs typeface="Times New Roman" panose="02020603050405020304" pitchFamily="18" charset="0"/>
              </a:rPr>
              <a:t>Bubonic plague:</a:t>
            </a:r>
            <a:r>
              <a:rPr lang="en-US" sz="2400" dirty="0">
                <a:latin typeface="Times New Roman" panose="02020603050405020304" pitchFamily="18" charset="0"/>
                <a:cs typeface="Times New Roman" panose="02020603050405020304" pitchFamily="18" charset="0"/>
              </a:rPr>
              <a:t> The incubation period of bubonic plague is usually 2 to 8 days. Patients develop fever, headache, chills, and weakness and one or more swollen, painful lymph nodes (called buboes). This form usually results from the bite of an infected flea. The bacteria multiply in a lymph node near where the bacteria entered the human body. If the patient is not treated with the appropriate antibiotics, the bacteria can spread to other parts of the body</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43157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ree images showing different forms of plague.  The first one showing a person with bubonic plage which is shows a large lump in his groin, the second is of Septicemic plague which shows a person's foot that is swollen and bruised, and the third image is Pneumonic plague which shows an ex-ray of a persons lungs. "/>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84379" y="434107"/>
            <a:ext cx="7196848" cy="23829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1006730" y="3320242"/>
            <a:ext cx="3676073" cy="2366472"/>
          </a:xfrm>
          <a:prstGeom prst="rect">
            <a:avLst/>
          </a:prstGeom>
        </p:spPr>
      </p:pic>
    </p:spTree>
    <p:extLst>
      <p:ext uri="{BB962C8B-B14F-4D97-AF65-F5344CB8AC3E}">
        <p14:creationId xmlns:p14="http://schemas.microsoft.com/office/powerpoint/2010/main" val="3302310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28600"/>
            <a:ext cx="8382000" cy="685800"/>
          </a:xfrm>
        </p:spPr>
        <p:txBody>
          <a:bodyPr>
            <a:normAutofit/>
          </a:bodyPr>
          <a:lstStyle/>
          <a:p>
            <a:pPr algn="l"/>
            <a:r>
              <a:rPr lang="en-US" sz="4000" dirty="0">
                <a:latin typeface="Arial Rounded MT Bold" pitchFamily="34" charset="0"/>
              </a:rPr>
              <a:t>Communicable Disease</a:t>
            </a:r>
          </a:p>
        </p:txBody>
      </p:sp>
      <p:sp>
        <p:nvSpPr>
          <p:cNvPr id="6" name="Content Placeholder 2"/>
          <p:cNvSpPr txBox="1">
            <a:spLocks/>
          </p:cNvSpPr>
          <p:nvPr/>
        </p:nvSpPr>
        <p:spPr>
          <a:xfrm>
            <a:off x="457200" y="914400"/>
            <a:ext cx="8458200" cy="5638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Font typeface="Arial" pitchFamily="34" charset="0"/>
              <a:buNone/>
            </a:pPr>
            <a:endParaRPr lang="en-US" sz="2200" b="1" i="1" dirty="0">
              <a:latin typeface="Cambria" pitchFamily="18" charset="0"/>
              <a:ea typeface="Cambria" pitchFamily="18" charset="0"/>
            </a:endParaRPr>
          </a:p>
        </p:txBody>
      </p:sp>
      <p:sp>
        <p:nvSpPr>
          <p:cNvPr id="5" name="Content Placeholder 2"/>
          <p:cNvSpPr txBox="1">
            <a:spLocks/>
          </p:cNvSpPr>
          <p:nvPr/>
        </p:nvSpPr>
        <p:spPr>
          <a:xfrm>
            <a:off x="533400" y="990600"/>
            <a:ext cx="8382000" cy="2743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Font typeface="Arial" pitchFamily="34" charset="0"/>
              <a:buNone/>
            </a:pPr>
            <a:r>
              <a:rPr lang="en-US" sz="2200" dirty="0">
                <a:latin typeface="Times New Roman" panose="02020603050405020304" pitchFamily="18" charset="0"/>
                <a:ea typeface="Cambria" pitchFamily="18" charset="0"/>
                <a:cs typeface="Times New Roman" panose="02020603050405020304" pitchFamily="18" charset="0"/>
              </a:rPr>
              <a:t>Communicable diseases can be caused by</a:t>
            </a:r>
          </a:p>
          <a:p>
            <a:pPr marL="0" indent="0" algn="just">
              <a:buFont typeface="Arial" pitchFamily="34" charset="0"/>
              <a:buNone/>
            </a:pPr>
            <a:endParaRPr lang="en-US" sz="1050" dirty="0">
              <a:latin typeface="Times New Roman" panose="02020603050405020304" pitchFamily="18" charset="0"/>
              <a:ea typeface="Cambria" pitchFamily="18" charset="0"/>
              <a:cs typeface="Times New Roman" panose="02020603050405020304" pitchFamily="18" charset="0"/>
            </a:endParaRPr>
          </a:p>
          <a:p>
            <a:pPr marL="0" indent="0" algn="just">
              <a:buFont typeface="Arial" pitchFamily="34" charset="0"/>
              <a:buNone/>
            </a:pPr>
            <a:r>
              <a:rPr lang="en-US" sz="2200" b="1" dirty="0">
                <a:latin typeface="Times New Roman" panose="02020603050405020304" pitchFamily="18" charset="0"/>
                <a:ea typeface="Cambria" pitchFamily="18" charset="0"/>
                <a:cs typeface="Times New Roman" panose="02020603050405020304" pitchFamily="18" charset="0"/>
              </a:rPr>
              <a:t>Bacteria: </a:t>
            </a:r>
            <a:r>
              <a:rPr lang="en-US" sz="2200" dirty="0">
                <a:latin typeface="Times New Roman" panose="02020603050405020304" pitchFamily="18" charset="0"/>
                <a:ea typeface="Cambria" pitchFamily="18" charset="0"/>
                <a:cs typeface="Times New Roman" panose="02020603050405020304" pitchFamily="18" charset="0"/>
              </a:rPr>
              <a:t>Cholera, Tuberculosis, Leprosy, </a:t>
            </a:r>
            <a:r>
              <a:rPr lang="en-US" sz="2200" dirty="0" smtClean="0">
                <a:latin typeface="Times New Roman" panose="02020603050405020304" pitchFamily="18" charset="0"/>
                <a:ea typeface="Cambria" pitchFamily="18" charset="0"/>
                <a:cs typeface="Times New Roman" panose="02020603050405020304" pitchFamily="18" charset="0"/>
              </a:rPr>
              <a:t>Typhoid</a:t>
            </a:r>
            <a:endParaRPr lang="en-US" sz="2200" dirty="0">
              <a:latin typeface="Times New Roman" panose="02020603050405020304" pitchFamily="18" charset="0"/>
              <a:ea typeface="Cambria" pitchFamily="18" charset="0"/>
              <a:cs typeface="Times New Roman" panose="02020603050405020304" pitchFamily="18" charset="0"/>
            </a:endParaRPr>
          </a:p>
          <a:p>
            <a:pPr marL="0" indent="0" algn="just">
              <a:buFont typeface="Arial" pitchFamily="34" charset="0"/>
              <a:buNone/>
            </a:pPr>
            <a:r>
              <a:rPr lang="en-US" sz="2200" b="1" dirty="0">
                <a:latin typeface="Times New Roman" panose="02020603050405020304" pitchFamily="18" charset="0"/>
                <a:ea typeface="Cambria" pitchFamily="18" charset="0"/>
                <a:cs typeface="Times New Roman" panose="02020603050405020304" pitchFamily="18" charset="0"/>
              </a:rPr>
              <a:t>Virus:</a:t>
            </a:r>
            <a:r>
              <a:rPr lang="en-US" sz="2200" dirty="0">
                <a:latin typeface="Times New Roman" panose="02020603050405020304" pitchFamily="18" charset="0"/>
                <a:ea typeface="Cambria" pitchFamily="18" charset="0"/>
                <a:cs typeface="Times New Roman" panose="02020603050405020304" pitchFamily="18" charset="0"/>
              </a:rPr>
              <a:t> Polio, Hepatitis</a:t>
            </a:r>
            <a:r>
              <a:rPr lang="en-US" sz="2200" i="1" dirty="0">
                <a:latin typeface="Times New Roman" panose="02020603050405020304" pitchFamily="18" charset="0"/>
                <a:ea typeface="Cambria" pitchFamily="18" charset="0"/>
                <a:cs typeface="Times New Roman" panose="02020603050405020304" pitchFamily="18" charset="0"/>
              </a:rPr>
              <a:t>, </a:t>
            </a:r>
            <a:r>
              <a:rPr lang="en-US" sz="2200" dirty="0">
                <a:latin typeface="Times New Roman" panose="02020603050405020304" pitchFamily="18" charset="0"/>
                <a:ea typeface="Cambria" pitchFamily="18" charset="0"/>
                <a:cs typeface="Times New Roman" panose="02020603050405020304" pitchFamily="18" charset="0"/>
              </a:rPr>
              <a:t>AIDS, Dengue fever</a:t>
            </a:r>
          </a:p>
          <a:p>
            <a:pPr marL="0" indent="0" algn="just">
              <a:buFont typeface="Arial" pitchFamily="34" charset="0"/>
              <a:buNone/>
            </a:pPr>
            <a:r>
              <a:rPr lang="en-US" sz="2200" b="1" dirty="0">
                <a:latin typeface="Times New Roman" panose="02020603050405020304" pitchFamily="18" charset="0"/>
                <a:ea typeface="Cambria" pitchFamily="18" charset="0"/>
                <a:cs typeface="Times New Roman" panose="02020603050405020304" pitchFamily="18" charset="0"/>
              </a:rPr>
              <a:t>Fungi: </a:t>
            </a:r>
            <a:r>
              <a:rPr lang="en-US" sz="2200" dirty="0">
                <a:latin typeface="Times New Roman" panose="02020603050405020304" pitchFamily="18" charset="0"/>
                <a:ea typeface="Cambria" pitchFamily="18" charset="0"/>
                <a:cs typeface="Times New Roman" panose="02020603050405020304" pitchFamily="18" charset="0"/>
              </a:rPr>
              <a:t>Mostly skin diseases, like ring worm, athlete’s feet, Candidiasis </a:t>
            </a:r>
          </a:p>
          <a:p>
            <a:pPr marL="0" indent="0" algn="just">
              <a:buFont typeface="Arial" pitchFamily="34" charset="0"/>
              <a:buNone/>
            </a:pPr>
            <a:r>
              <a:rPr lang="en-US" sz="2200" b="1" dirty="0">
                <a:latin typeface="Times New Roman" panose="02020603050405020304" pitchFamily="18" charset="0"/>
                <a:ea typeface="Cambria" pitchFamily="18" charset="0"/>
                <a:cs typeface="Times New Roman" panose="02020603050405020304" pitchFamily="18" charset="0"/>
              </a:rPr>
              <a:t>Parasites:</a:t>
            </a:r>
            <a:r>
              <a:rPr lang="en-US" sz="2200" dirty="0">
                <a:latin typeface="Times New Roman" panose="02020603050405020304" pitchFamily="18" charset="0"/>
                <a:ea typeface="Cambria" pitchFamily="18" charset="0"/>
                <a:cs typeface="Times New Roman" panose="02020603050405020304" pitchFamily="18" charset="0"/>
              </a:rPr>
              <a:t> Malaria, Kala-</a:t>
            </a:r>
            <a:r>
              <a:rPr lang="en-US" sz="2200" dirty="0" err="1">
                <a:latin typeface="Times New Roman" panose="02020603050405020304" pitchFamily="18" charset="0"/>
                <a:ea typeface="Cambria" pitchFamily="18" charset="0"/>
                <a:cs typeface="Times New Roman" panose="02020603050405020304" pitchFamily="18" charset="0"/>
              </a:rPr>
              <a:t>azar</a:t>
            </a:r>
            <a:r>
              <a:rPr lang="en-US" sz="2200" dirty="0">
                <a:latin typeface="Times New Roman" panose="02020603050405020304" pitchFamily="18" charset="0"/>
                <a:ea typeface="Cambria" pitchFamily="18" charset="0"/>
                <a:cs typeface="Times New Roman" panose="02020603050405020304" pitchFamily="18" charset="0"/>
              </a:rPr>
              <a:t>, </a:t>
            </a:r>
            <a:r>
              <a:rPr lang="en-US" sz="2200" dirty="0" err="1">
                <a:latin typeface="Times New Roman" panose="02020603050405020304" pitchFamily="18" charset="0"/>
                <a:ea typeface="Cambria" pitchFamily="18" charset="0"/>
                <a:cs typeface="Times New Roman" panose="02020603050405020304" pitchFamily="18" charset="0"/>
              </a:rPr>
              <a:t>Helminthiasis</a:t>
            </a:r>
            <a:r>
              <a:rPr lang="en-US" sz="2200" dirty="0">
                <a:latin typeface="Times New Roman" panose="02020603050405020304" pitchFamily="18" charset="0"/>
                <a:ea typeface="Cambria" pitchFamily="18" charset="0"/>
                <a:cs typeface="Times New Roman" panose="02020603050405020304" pitchFamily="18" charset="0"/>
              </a:rPr>
              <a:t> </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99356" y="3693843"/>
            <a:ext cx="1745341" cy="1185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34" b="7983"/>
          <a:stretch/>
        </p:blipFill>
        <p:spPr bwMode="auto">
          <a:xfrm>
            <a:off x="6979346" y="3691638"/>
            <a:ext cx="2164654" cy="1185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14800" y="4907344"/>
            <a:ext cx="1476904" cy="1919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t="15786"/>
          <a:stretch/>
        </p:blipFill>
        <p:spPr bwMode="auto">
          <a:xfrm>
            <a:off x="5638800" y="4907343"/>
            <a:ext cx="1535567" cy="1919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rotWithShape="1">
          <a:blip r:embed="rId6">
            <a:extLst>
              <a:ext uri="{28A0092B-C50C-407E-A947-70E740481C1C}">
                <a14:useLocalDpi xmlns:a14="http://schemas.microsoft.com/office/drawing/2010/main" val="0"/>
              </a:ext>
            </a:extLst>
          </a:blip>
          <a:srcRect r="15027"/>
          <a:stretch/>
        </p:blipFill>
        <p:spPr bwMode="auto">
          <a:xfrm>
            <a:off x="4114800" y="3707166"/>
            <a:ext cx="1062820" cy="1170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rotWithShape="1">
          <a:blip r:embed="rId7">
            <a:extLst>
              <a:ext uri="{28A0092B-C50C-407E-A947-70E740481C1C}">
                <a14:useLocalDpi xmlns:a14="http://schemas.microsoft.com/office/drawing/2010/main" val="0"/>
              </a:ext>
            </a:extLst>
          </a:blip>
          <a:srcRect r="7272"/>
          <a:stretch/>
        </p:blipFill>
        <p:spPr bwMode="auto">
          <a:xfrm>
            <a:off x="7200772" y="4879826"/>
            <a:ext cx="1943228" cy="1946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56713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Septicemic plague </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dirty="0"/>
              <a:t>Septicemic plague can occur as the first symptom of plague or may develop from untreated bubonic plague. This form results from bites of infected fleas or from handling an infected animal.</a:t>
            </a:r>
            <a:endParaRPr lang="en-US" dirty="0"/>
          </a:p>
        </p:txBody>
      </p:sp>
    </p:spTree>
    <p:extLst>
      <p:ext uri="{BB962C8B-B14F-4D97-AF65-F5344CB8AC3E}">
        <p14:creationId xmlns:p14="http://schemas.microsoft.com/office/powerpoint/2010/main" val="1046195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Pneumonic plague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dirty="0"/>
              <a:t>Pneumonic plague may develop from inhaling infectious droplets or may develop from untreated bubonic or septicemic plague after the bacteria spread to the lungs. The pneumonia may cause respiratory failure and shock. Pneumonic plague is the most serious form of the disease and is the only form of plague that can be spread from person to person (by infectious droplets)</a:t>
            </a:r>
            <a:endParaRPr lang="en-US" dirty="0"/>
          </a:p>
        </p:txBody>
      </p:sp>
    </p:spTree>
    <p:extLst>
      <p:ext uri="{BB962C8B-B14F-4D97-AF65-F5344CB8AC3E}">
        <p14:creationId xmlns:p14="http://schemas.microsoft.com/office/powerpoint/2010/main" val="3421538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sz="half" idx="2"/>
          </p:nvPr>
        </p:nvPicPr>
        <p:blipFill>
          <a:blip r:embed="rId2"/>
          <a:stretch>
            <a:fillRect/>
          </a:stretch>
        </p:blipFill>
        <p:spPr>
          <a:xfrm>
            <a:off x="5043054" y="1062182"/>
            <a:ext cx="3380954" cy="5112951"/>
          </a:xfrm>
          <a:prstGeom prst="rect">
            <a:avLst/>
          </a:prstGeom>
        </p:spPr>
      </p:pic>
      <p:pic>
        <p:nvPicPr>
          <p:cNvPr id="9" name="Content Placeholder 8"/>
          <p:cNvPicPr>
            <a:picLocks noGrp="1" noChangeAspect="1"/>
          </p:cNvPicPr>
          <p:nvPr>
            <p:ph sz="half" idx="1"/>
          </p:nvPr>
        </p:nvPicPr>
        <p:blipFill>
          <a:blip r:embed="rId3"/>
          <a:stretch>
            <a:fillRect/>
          </a:stretch>
        </p:blipFill>
        <p:spPr>
          <a:xfrm>
            <a:off x="739518" y="1062182"/>
            <a:ext cx="3781958" cy="4544291"/>
          </a:xfrm>
          <a:prstGeom prst="rect">
            <a:avLst/>
          </a:prstGeom>
        </p:spPr>
      </p:pic>
    </p:spTree>
    <p:extLst>
      <p:ext uri="{BB962C8B-B14F-4D97-AF65-F5344CB8AC3E}">
        <p14:creationId xmlns:p14="http://schemas.microsoft.com/office/powerpoint/2010/main" val="24638807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Prevention and control </a:t>
            </a:r>
            <a:endParaRPr lang="en-US" dirty="0">
              <a:latin typeface="Times New Roman" panose="02020603050405020304" pitchFamily="18" charset="0"/>
              <a:cs typeface="Times New Roman" panose="02020603050405020304" pitchFamily="18" charset="0"/>
            </a:endParaRPr>
          </a:p>
        </p:txBody>
      </p:sp>
      <p:sp>
        <p:nvSpPr>
          <p:cNvPr id="6" name="Content Placeholder 5"/>
          <p:cNvSpPr>
            <a:spLocks noGrp="1"/>
          </p:cNvSpPr>
          <p:nvPr>
            <p:ph idx="1"/>
          </p:nvPr>
        </p:nvSpPr>
        <p:spPr/>
        <p:txBody>
          <a:bodyPr>
            <a:normAutofit/>
          </a:bodyPr>
          <a:lstStyle/>
          <a:p>
            <a:pPr>
              <a:lnSpc>
                <a:spcPct val="150000"/>
              </a:lnSpc>
            </a:pPr>
            <a:r>
              <a:rPr lang="en-US" sz="2400" dirty="0">
                <a:latin typeface="Times New Roman" panose="02020603050405020304" pitchFamily="18" charset="0"/>
                <a:cs typeface="Times New Roman" panose="02020603050405020304" pitchFamily="18" charset="0"/>
              </a:rPr>
              <a:t>Reduce rodent habitat around your home, work place, and recreational </a:t>
            </a:r>
            <a:r>
              <a:rPr lang="en-US" sz="2400" dirty="0" smtClean="0">
                <a:latin typeface="Times New Roman" panose="02020603050405020304" pitchFamily="18" charset="0"/>
                <a:cs typeface="Times New Roman" panose="02020603050405020304" pitchFamily="18" charset="0"/>
              </a:rPr>
              <a:t>areas</a:t>
            </a:r>
          </a:p>
          <a:p>
            <a:pPr>
              <a:lnSpc>
                <a:spcPct val="150000"/>
              </a:lnSpc>
            </a:pPr>
            <a:r>
              <a:rPr lang="en-US" sz="2400" dirty="0">
                <a:latin typeface="Times New Roman" panose="02020603050405020304" pitchFamily="18" charset="0"/>
                <a:cs typeface="Times New Roman" panose="02020603050405020304" pitchFamily="18" charset="0"/>
              </a:rPr>
              <a:t> Use repellent if you think you could be exposed to rodent fleas during activities such as camping, hiking, or working outdoors</a:t>
            </a:r>
          </a:p>
        </p:txBody>
      </p:sp>
    </p:spTree>
    <p:extLst>
      <p:ext uri="{BB962C8B-B14F-4D97-AF65-F5344CB8AC3E}">
        <p14:creationId xmlns:p14="http://schemas.microsoft.com/office/powerpoint/2010/main" val="17296138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7123" y="975879"/>
            <a:ext cx="7886700" cy="4351338"/>
          </a:xfrm>
        </p:spPr>
        <p:txBody>
          <a:bodyPr anchor="ctr">
            <a:normAutofit/>
          </a:bodyPr>
          <a:lstStyle/>
          <a:p>
            <a:pPr>
              <a:lnSpc>
                <a:spcPct val="200000"/>
              </a:lnSpc>
            </a:pPr>
            <a:r>
              <a:rPr lang="en-US" sz="2400" dirty="0">
                <a:solidFill>
                  <a:srgbClr val="FF0000"/>
                </a:solidFill>
                <a:latin typeface="Times New Roman" panose="02020603050405020304" pitchFamily="18" charset="0"/>
                <a:cs typeface="Times New Roman" panose="02020603050405020304" pitchFamily="18" charset="0"/>
              </a:rPr>
              <a:t>Plague is a serious illness. If you are experiencing symptoms like those listed here, seek immediate medical attention. Prompt treatment with the correct medications is critical to prevent complications or death.</a:t>
            </a:r>
            <a:endParaRPr lang="en-US" sz="24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5388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latin typeface="Times New Roman" panose="02020603050405020304" pitchFamily="18" charset="0"/>
                <a:cs typeface="Times New Roman" panose="02020603050405020304" pitchFamily="18" charset="0"/>
              </a:rPr>
              <a:t>Control </a:t>
            </a:r>
            <a:endParaRPr lang="en-US" dirty="0">
              <a:solidFill>
                <a:srgbClr val="0070C0"/>
              </a:solidFill>
              <a:latin typeface="Times New Roman" panose="02020603050405020304" pitchFamily="18" charset="0"/>
              <a:cs typeface="Times New Roman" panose="02020603050405020304" pitchFamily="18" charset="0"/>
            </a:endParaRPr>
          </a:p>
        </p:txBody>
      </p:sp>
      <p:pic>
        <p:nvPicPr>
          <p:cNvPr id="1026" name="Picture 2" descr="Image result for insecticide spray in house in rural area  HD image"/>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454769" y="1802178"/>
            <a:ext cx="3924708" cy="34106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1802178"/>
            <a:ext cx="3710560" cy="34106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28650" y="5357772"/>
            <a:ext cx="3710560" cy="8206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58468" y="5433852"/>
            <a:ext cx="3328604" cy="523220"/>
          </a:xfrm>
          <a:prstGeom prst="rect">
            <a:avLst/>
          </a:prstGeom>
        </p:spPr>
        <p:txBody>
          <a:bodyPr wrap="none">
            <a:spAutoFit/>
          </a:bodyPr>
          <a:lstStyle/>
          <a:p>
            <a:r>
              <a:rPr lang="en-US" sz="2800" dirty="0">
                <a:solidFill>
                  <a:prstClr val="black"/>
                </a:solidFill>
                <a:latin typeface="Times New Roman" panose="02020603050405020304" pitchFamily="18" charset="0"/>
                <a:cs typeface="Times New Roman" panose="02020603050405020304" pitchFamily="18" charset="0"/>
              </a:rPr>
              <a:t>Indoor residual spray </a:t>
            </a:r>
            <a:endParaRPr lang="en-US" dirty="0">
              <a:latin typeface="Times New Roman" panose="02020603050405020304" pitchFamily="18" charset="0"/>
              <a:cs typeface="Times New Roman" panose="02020603050405020304" pitchFamily="18" charset="0"/>
            </a:endParaRPr>
          </a:p>
        </p:txBody>
      </p:sp>
      <p:sp>
        <p:nvSpPr>
          <p:cNvPr id="8" name="Rectangle 7"/>
          <p:cNvSpPr/>
          <p:nvPr/>
        </p:nvSpPr>
        <p:spPr>
          <a:xfrm>
            <a:off x="4663389" y="5506470"/>
            <a:ext cx="3935693" cy="523220"/>
          </a:xfrm>
          <a:prstGeom prst="rect">
            <a:avLst/>
          </a:prstGeom>
        </p:spPr>
        <p:txBody>
          <a:bodyPr wrap="none">
            <a:spAutoFit/>
          </a:bodyPr>
          <a:lstStyle/>
          <a:p>
            <a:r>
              <a:rPr lang="en-US" sz="2800" dirty="0">
                <a:latin typeface="Times New Roman" panose="02020603050405020304" pitchFamily="18" charset="0"/>
                <a:cs typeface="Times New Roman" panose="02020603050405020304" pitchFamily="18" charset="0"/>
              </a:rPr>
              <a:t>Insecticide treated bed net</a:t>
            </a:r>
          </a:p>
        </p:txBody>
      </p:sp>
    </p:spTree>
    <p:extLst>
      <p:ext uri="{BB962C8B-B14F-4D97-AF65-F5344CB8AC3E}">
        <p14:creationId xmlns:p14="http://schemas.microsoft.com/office/powerpoint/2010/main" val="26704610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979120"/>
          </a:xfrm>
        </p:spPr>
        <p:txBody>
          <a:bodyPr/>
          <a:lstStyle/>
          <a:p>
            <a:r>
              <a:rPr lang="en-US" dirty="0" smtClean="0">
                <a:latin typeface="Times New Roman" panose="02020603050405020304" pitchFamily="18" charset="0"/>
                <a:cs typeface="Times New Roman" panose="02020603050405020304" pitchFamily="18" charset="0"/>
              </a:rPr>
              <a:t>Dengue </a:t>
            </a:r>
            <a:r>
              <a:rPr lang="en-US" sz="3200" dirty="0" smtClean="0">
                <a:latin typeface="Times New Roman" panose="02020603050405020304" pitchFamily="18" charset="0"/>
                <a:cs typeface="Times New Roman" panose="02020603050405020304" pitchFamily="18" charset="0"/>
              </a:rPr>
              <a:t>( Break-bone fever)</a:t>
            </a:r>
            <a:endParaRPr lang="en-US" sz="32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28650" y="1344247"/>
            <a:ext cx="8223726" cy="4832716"/>
          </a:xfrm>
        </p:spPr>
        <p:txBody>
          <a:bodyPr/>
          <a:lstStyle/>
          <a:p>
            <a:pPr marL="0" indent="0">
              <a:buNone/>
            </a:pPr>
            <a:r>
              <a:rPr lang="en-US" dirty="0" smtClean="0">
                <a:solidFill>
                  <a:srgbClr val="0070C0"/>
                </a:solidFill>
                <a:latin typeface="Times New Roman" panose="02020603050405020304" pitchFamily="18" charset="0"/>
                <a:cs typeface="Times New Roman" panose="02020603050405020304" pitchFamily="18" charset="0"/>
              </a:rPr>
              <a:t>Agent : </a:t>
            </a:r>
            <a:r>
              <a:rPr lang="en-US" sz="2000" dirty="0" err="1" smtClean="0">
                <a:latin typeface="Times New Roman" panose="02020603050405020304" pitchFamily="18" charset="0"/>
                <a:cs typeface="Times New Roman" panose="02020603050405020304" pitchFamily="18" charset="0"/>
              </a:rPr>
              <a:t>Flavivirus</a:t>
            </a:r>
            <a:r>
              <a:rPr lang="en-US" dirty="0" smtClean="0">
                <a:latin typeface="Times New Roman" panose="02020603050405020304" pitchFamily="18" charset="0"/>
                <a:cs typeface="Times New Roman" panose="02020603050405020304" pitchFamily="18" charset="0"/>
              </a:rPr>
              <a:t> </a:t>
            </a:r>
          </a:p>
          <a:p>
            <a:pPr marL="0" indent="0">
              <a:buNone/>
            </a:pPr>
            <a:r>
              <a:rPr lang="en-US" dirty="0" smtClean="0">
                <a:solidFill>
                  <a:srgbClr val="0070C0"/>
                </a:solidFill>
                <a:latin typeface="Times New Roman" panose="02020603050405020304" pitchFamily="18" charset="0"/>
                <a:cs typeface="Times New Roman" panose="02020603050405020304" pitchFamily="18" charset="0"/>
              </a:rPr>
              <a:t>                            Vector: </a:t>
            </a:r>
            <a:r>
              <a:rPr lang="en-US" sz="2000" dirty="0" err="1" smtClean="0">
                <a:latin typeface="Times New Roman" panose="02020603050405020304" pitchFamily="18" charset="0"/>
                <a:cs typeface="Times New Roman" panose="02020603050405020304" pitchFamily="18" charset="0"/>
              </a:rPr>
              <a:t>Aedes</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Aegypti</a:t>
            </a:r>
            <a:r>
              <a:rPr lang="en-US" sz="2000" dirty="0" smtClean="0">
                <a:latin typeface="Times New Roman" panose="02020603050405020304" pitchFamily="18" charset="0"/>
                <a:cs typeface="Times New Roman" panose="02020603050405020304" pitchFamily="18" charset="0"/>
              </a:rPr>
              <a:t> Female Mosquito</a:t>
            </a:r>
          </a:p>
          <a:p>
            <a:pPr marL="0" indent="0">
              <a:buNone/>
            </a:pPr>
            <a:endParaRPr lang="en-US" sz="24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 </a:t>
            </a:r>
            <a:r>
              <a:rPr lang="en-US" dirty="0" smtClean="0">
                <a:solidFill>
                  <a:srgbClr val="0070C0"/>
                </a:solidFill>
                <a:latin typeface="Times New Roman" panose="02020603050405020304" pitchFamily="18" charset="0"/>
                <a:cs typeface="Times New Roman" panose="02020603050405020304" pitchFamily="18" charset="0"/>
              </a:rPr>
              <a:t>Breeding place </a:t>
            </a:r>
            <a:r>
              <a:rPr lang="en-US" sz="2000" dirty="0" smtClean="0">
                <a:solidFill>
                  <a:srgbClr val="0070C0"/>
                </a:solidFill>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Lay eggs in small pools, </a:t>
            </a:r>
            <a:r>
              <a:rPr lang="en-US" sz="2000" dirty="0" err="1" smtClean="0">
                <a:latin typeface="Times New Roman" panose="02020603050405020304" pitchFamily="18" charset="0"/>
                <a:cs typeface="Times New Roman" panose="02020603050405020304" pitchFamily="18" charset="0"/>
              </a:rPr>
              <a:t>tyres</a:t>
            </a:r>
            <a:r>
              <a:rPr lang="en-US" sz="2000" dirty="0" smtClean="0">
                <a:latin typeface="Times New Roman" panose="02020603050405020304" pitchFamily="18" charset="0"/>
                <a:cs typeface="Times New Roman" panose="02020603050405020304" pitchFamily="18" charset="0"/>
              </a:rPr>
              <a:t>, discarded food and beverage containers, blocked gutters specially in stagnant water. Typically these mosquito do not fly far and remain within 100 meters of where they emerged  </a:t>
            </a:r>
            <a:endParaRPr lang="en-US"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5266450" y="909088"/>
            <a:ext cx="1882296" cy="1133231"/>
          </a:xfrm>
          <a:prstGeom prst="ellipse">
            <a:avLst/>
          </a:prstGeom>
          <a:ln>
            <a:noFill/>
          </a:ln>
          <a:effectLst>
            <a:softEdge rad="112500"/>
          </a:effectLst>
        </p:spPr>
      </p:pic>
      <p:pic>
        <p:nvPicPr>
          <p:cNvPr id="5" name="Picture 4"/>
          <p:cNvPicPr>
            <a:picLocks noChangeAspect="1"/>
          </p:cNvPicPr>
          <p:nvPr/>
        </p:nvPicPr>
        <p:blipFill>
          <a:blip r:embed="rId3"/>
          <a:stretch>
            <a:fillRect/>
          </a:stretch>
        </p:blipFill>
        <p:spPr>
          <a:xfrm>
            <a:off x="961292" y="2072628"/>
            <a:ext cx="2071078" cy="1155126"/>
          </a:xfrm>
          <a:prstGeom prst="ellipse">
            <a:avLst/>
          </a:prstGeom>
          <a:ln>
            <a:noFill/>
          </a:ln>
          <a:effectLst>
            <a:softEdge rad="112500"/>
          </a:effectLst>
        </p:spPr>
      </p:pic>
      <p:pic>
        <p:nvPicPr>
          <p:cNvPr id="6" name="Picture 5"/>
          <p:cNvPicPr>
            <a:picLocks noChangeAspect="1"/>
          </p:cNvPicPr>
          <p:nvPr/>
        </p:nvPicPr>
        <p:blipFill>
          <a:blip r:embed="rId4"/>
          <a:stretch>
            <a:fillRect/>
          </a:stretch>
        </p:blipFill>
        <p:spPr>
          <a:xfrm>
            <a:off x="3032370" y="4408017"/>
            <a:ext cx="5820006" cy="20318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5483003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Dengue </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0" indent="0">
              <a:buNone/>
            </a:pPr>
            <a:r>
              <a:rPr lang="en-US" dirty="0" smtClean="0"/>
              <a:t> </a:t>
            </a:r>
            <a:r>
              <a:rPr lang="en-US" dirty="0" smtClean="0">
                <a:solidFill>
                  <a:srgbClr val="0070C0"/>
                </a:solidFill>
                <a:latin typeface="Times New Roman" panose="02020603050405020304" pitchFamily="18" charset="0"/>
                <a:cs typeface="Times New Roman" panose="02020603050405020304" pitchFamily="18" charset="0"/>
              </a:rPr>
              <a:t>Global situation </a:t>
            </a:r>
          </a:p>
          <a:p>
            <a:pPr marL="0" indent="0" algn="just">
              <a:buNone/>
            </a:pPr>
            <a:r>
              <a:rPr lang="en-US" dirty="0"/>
              <a:t>	</a:t>
            </a:r>
            <a:r>
              <a:rPr lang="en-US" sz="1900" dirty="0">
                <a:latin typeface="Times New Roman" panose="02020603050405020304" pitchFamily="18" charset="0"/>
                <a:cs typeface="Times New Roman" panose="02020603050405020304" pitchFamily="18" charset="0"/>
              </a:rPr>
              <a:t>Dengue is a mosquito-borne viral infection causing a severe flu-like illness and, sometimes causing a potentially lethal complication called severe dengue. Approximately, half of the world’s population is at risk and it affects infants, young children and adults. The incidence of dengue has increased 30-fold over the last 50 years. Up to 50-100 million infections are now estimated to occur annually in over 100 endemic countries, putting almost half of the world’s population at risk. Bangladesh is one of the countries that are affected by dengue viruses.</a:t>
            </a:r>
          </a:p>
        </p:txBody>
      </p:sp>
    </p:spTree>
    <p:extLst>
      <p:ext uri="{BB962C8B-B14F-4D97-AF65-F5344CB8AC3E}">
        <p14:creationId xmlns:p14="http://schemas.microsoft.com/office/powerpoint/2010/main" val="359799703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814997"/>
          </a:xfrm>
        </p:spPr>
        <p:txBody>
          <a:bodyPr/>
          <a:lstStyle/>
          <a:p>
            <a:r>
              <a:rPr lang="en-US" dirty="0" smtClean="0">
                <a:solidFill>
                  <a:srgbClr val="0070C0"/>
                </a:solidFill>
                <a:latin typeface="Times New Roman" panose="02020603050405020304" pitchFamily="18" charset="0"/>
                <a:cs typeface="Times New Roman" panose="02020603050405020304" pitchFamily="18" charset="0"/>
              </a:rPr>
              <a:t>Sign symptoms </a:t>
            </a:r>
            <a:endParaRPr lang="en-US" dirty="0">
              <a:solidFill>
                <a:srgbClr val="0070C0"/>
              </a:solidFill>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a:xfrm>
            <a:off x="628650" y="1180123"/>
            <a:ext cx="7886700" cy="4996840"/>
          </a:xfrm>
        </p:spPr>
        <p:txBody>
          <a:bodyPr/>
          <a:lstStyle/>
          <a:p>
            <a:r>
              <a:rPr lang="en-GB" sz="2400" dirty="0">
                <a:latin typeface="Times New Roman" panose="02020603050405020304" pitchFamily="18" charset="0"/>
                <a:cs typeface="Times New Roman" panose="02020603050405020304" pitchFamily="18" charset="0"/>
              </a:rPr>
              <a:t>The principal symptoms of dengue are:</a:t>
            </a:r>
          </a:p>
          <a:p>
            <a:pPr lvl="1"/>
            <a:r>
              <a:rPr lang="en-GB" dirty="0">
                <a:latin typeface="Times New Roman" panose="02020603050405020304" pitchFamily="18" charset="0"/>
                <a:cs typeface="Times New Roman" panose="02020603050405020304" pitchFamily="18" charset="0"/>
              </a:rPr>
              <a:t>High fever </a:t>
            </a:r>
            <a:r>
              <a:rPr lang="en-GB" u="sng" dirty="0">
                <a:latin typeface="Times New Roman" panose="02020603050405020304" pitchFamily="18" charset="0"/>
                <a:cs typeface="Times New Roman" panose="02020603050405020304" pitchFamily="18" charset="0"/>
              </a:rPr>
              <a:t>and</a:t>
            </a:r>
            <a:r>
              <a:rPr lang="en-GB" dirty="0">
                <a:latin typeface="Times New Roman" panose="02020603050405020304" pitchFamily="18" charset="0"/>
                <a:cs typeface="Times New Roman" panose="02020603050405020304" pitchFamily="18" charset="0"/>
              </a:rPr>
              <a:t> at least two of the following:</a:t>
            </a:r>
          </a:p>
          <a:p>
            <a:pPr lvl="2"/>
            <a:r>
              <a:rPr lang="en-GB" sz="1600" dirty="0">
                <a:solidFill>
                  <a:srgbClr val="FF0000"/>
                </a:solidFill>
                <a:latin typeface="Times New Roman" panose="02020603050405020304" pitchFamily="18" charset="0"/>
                <a:cs typeface="Times New Roman" panose="02020603050405020304" pitchFamily="18" charset="0"/>
              </a:rPr>
              <a:t>Severe headache</a:t>
            </a:r>
          </a:p>
          <a:p>
            <a:pPr lvl="2"/>
            <a:r>
              <a:rPr lang="en-GB" sz="1600" dirty="0">
                <a:solidFill>
                  <a:srgbClr val="FF0000"/>
                </a:solidFill>
                <a:latin typeface="Times New Roman" panose="02020603050405020304" pitchFamily="18" charset="0"/>
                <a:cs typeface="Times New Roman" panose="02020603050405020304" pitchFamily="18" charset="0"/>
              </a:rPr>
              <a:t>Severe eye pain (behind eyes)</a:t>
            </a:r>
          </a:p>
          <a:p>
            <a:pPr lvl="2"/>
            <a:r>
              <a:rPr lang="en-GB" sz="1600" dirty="0">
                <a:solidFill>
                  <a:srgbClr val="FF0000"/>
                </a:solidFill>
                <a:latin typeface="Times New Roman" panose="02020603050405020304" pitchFamily="18" charset="0"/>
                <a:cs typeface="Times New Roman" panose="02020603050405020304" pitchFamily="18" charset="0"/>
              </a:rPr>
              <a:t>Joint pain</a:t>
            </a:r>
          </a:p>
          <a:p>
            <a:pPr lvl="2"/>
            <a:r>
              <a:rPr lang="en-GB" sz="1600" dirty="0">
                <a:latin typeface="Times New Roman" panose="02020603050405020304" pitchFamily="18" charset="0"/>
                <a:cs typeface="Times New Roman" panose="02020603050405020304" pitchFamily="18" charset="0"/>
              </a:rPr>
              <a:t>Muscle and/or bone pain</a:t>
            </a:r>
          </a:p>
          <a:p>
            <a:pPr lvl="2"/>
            <a:r>
              <a:rPr lang="en-GB" sz="1600" dirty="0">
                <a:latin typeface="Times New Roman" panose="02020603050405020304" pitchFamily="18" charset="0"/>
                <a:cs typeface="Times New Roman" panose="02020603050405020304" pitchFamily="18" charset="0"/>
              </a:rPr>
              <a:t>Rash</a:t>
            </a:r>
          </a:p>
          <a:p>
            <a:pPr lvl="2"/>
            <a:r>
              <a:rPr lang="en-GB" sz="1600" dirty="0">
                <a:latin typeface="Times New Roman" panose="02020603050405020304" pitchFamily="18" charset="0"/>
                <a:cs typeface="Times New Roman" panose="02020603050405020304" pitchFamily="18" charset="0"/>
              </a:rPr>
              <a:t>Mild bleeding manifestation (e.g., nose or gum bleed, </a:t>
            </a:r>
            <a:r>
              <a:rPr lang="en-GB" sz="1600" dirty="0" err="1">
                <a:latin typeface="Times New Roman" panose="02020603050405020304" pitchFamily="18" charset="0"/>
                <a:cs typeface="Times New Roman" panose="02020603050405020304" pitchFamily="18" charset="0"/>
              </a:rPr>
              <a:t>petechiae</a:t>
            </a:r>
            <a:r>
              <a:rPr lang="en-GB" sz="1600" dirty="0">
                <a:latin typeface="Times New Roman" panose="02020603050405020304" pitchFamily="18" charset="0"/>
                <a:cs typeface="Times New Roman" panose="02020603050405020304" pitchFamily="18" charset="0"/>
              </a:rPr>
              <a:t>, or easy bruising)</a:t>
            </a:r>
          </a:p>
          <a:p>
            <a:pPr lvl="2"/>
            <a:r>
              <a:rPr lang="en-GB" sz="1600" dirty="0">
                <a:latin typeface="Times New Roman" panose="02020603050405020304" pitchFamily="18" charset="0"/>
                <a:cs typeface="Times New Roman" panose="02020603050405020304" pitchFamily="18" charset="0"/>
              </a:rPr>
              <a:t>Low white cell count</a:t>
            </a:r>
          </a:p>
          <a:p>
            <a:r>
              <a:rPr lang="en-GB" sz="2400" dirty="0">
                <a:latin typeface="Times New Roman" panose="02020603050405020304" pitchFamily="18" charset="0"/>
                <a:cs typeface="Times New Roman" panose="02020603050405020304" pitchFamily="18" charset="0"/>
              </a:rPr>
              <a:t>Generally, younger children and those with their first dengue infection have a milder illness than older children and adults.</a:t>
            </a:r>
          </a:p>
          <a:p>
            <a:endParaRPr lang="en-GB" sz="1600" dirty="0"/>
          </a:p>
          <a:p>
            <a:endParaRPr lang="en-US" dirty="0" smtClean="0"/>
          </a:p>
          <a:p>
            <a:endParaRPr lang="en-US" dirty="0"/>
          </a:p>
        </p:txBody>
      </p:sp>
    </p:spTree>
    <p:extLst>
      <p:ext uri="{BB962C8B-B14F-4D97-AF65-F5344CB8AC3E}">
        <p14:creationId xmlns:p14="http://schemas.microsoft.com/office/powerpoint/2010/main" val="17038561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554892"/>
            <a:ext cx="7886700" cy="5622071"/>
          </a:xfrm>
        </p:spPr>
        <p:txBody>
          <a:bodyPr/>
          <a:lstStyle/>
          <a:p>
            <a:pPr marL="0" lvl="0" indent="0">
              <a:lnSpc>
                <a:spcPct val="100000"/>
              </a:lnSpc>
              <a:spcBef>
                <a:spcPct val="20000"/>
              </a:spcBef>
              <a:buNone/>
            </a:pPr>
            <a:r>
              <a:rPr lang="en-GB" sz="2000" dirty="0">
                <a:solidFill>
                  <a:prstClr val="black"/>
                </a:solidFill>
                <a:latin typeface="Times New Roman" panose="02020603050405020304" pitchFamily="18" charset="0"/>
                <a:cs typeface="Times New Roman" panose="02020603050405020304" pitchFamily="18" charset="0"/>
              </a:rPr>
              <a:t>Watch for warning signs as temperature declines 3 to 7 days after symptoms began.</a:t>
            </a:r>
            <a:br>
              <a:rPr lang="en-GB" sz="2000" dirty="0">
                <a:solidFill>
                  <a:prstClr val="black"/>
                </a:solidFill>
                <a:latin typeface="Times New Roman" panose="02020603050405020304" pitchFamily="18" charset="0"/>
                <a:cs typeface="Times New Roman" panose="02020603050405020304" pitchFamily="18" charset="0"/>
              </a:rPr>
            </a:br>
            <a:endParaRPr lang="en-GB" sz="2000" dirty="0">
              <a:solidFill>
                <a:prstClr val="black"/>
              </a:solidFill>
              <a:latin typeface="Times New Roman" panose="02020603050405020304" pitchFamily="18" charset="0"/>
              <a:cs typeface="Times New Roman" panose="02020603050405020304" pitchFamily="18" charset="0"/>
            </a:endParaRPr>
          </a:p>
          <a:p>
            <a:pPr marL="0" lvl="0" indent="0">
              <a:lnSpc>
                <a:spcPct val="100000"/>
              </a:lnSpc>
              <a:spcBef>
                <a:spcPct val="20000"/>
              </a:spcBef>
              <a:buNone/>
            </a:pPr>
            <a:r>
              <a:rPr lang="en-GB" sz="2000" dirty="0">
                <a:solidFill>
                  <a:srgbClr val="FF0000"/>
                </a:solidFill>
                <a:latin typeface="Times New Roman" panose="02020603050405020304" pitchFamily="18" charset="0"/>
                <a:cs typeface="Times New Roman" panose="02020603050405020304" pitchFamily="18" charset="0"/>
              </a:rPr>
              <a:t>Visit  </a:t>
            </a:r>
            <a:r>
              <a:rPr lang="en-GB" sz="2000" b="1" dirty="0">
                <a:solidFill>
                  <a:srgbClr val="FF0000"/>
                </a:solidFill>
                <a:latin typeface="Times New Roman" panose="02020603050405020304" pitchFamily="18" charset="0"/>
                <a:cs typeface="Times New Roman" panose="02020603050405020304" pitchFamily="18" charset="0"/>
              </a:rPr>
              <a:t>IMMEDIATELY</a:t>
            </a:r>
            <a:r>
              <a:rPr lang="en-GB" sz="2000" dirty="0">
                <a:solidFill>
                  <a:srgbClr val="FF0000"/>
                </a:solidFill>
                <a:latin typeface="Times New Roman" panose="02020603050405020304" pitchFamily="18" charset="0"/>
                <a:cs typeface="Times New Roman" panose="02020603050405020304" pitchFamily="18" charset="0"/>
              </a:rPr>
              <a:t> to an emergency room or the closest health care provider if any of the following </a:t>
            </a:r>
            <a:r>
              <a:rPr lang="en-GB" sz="2000" u="sng" dirty="0">
                <a:solidFill>
                  <a:srgbClr val="FF0000"/>
                </a:solidFill>
                <a:latin typeface="Times New Roman" panose="02020603050405020304" pitchFamily="18" charset="0"/>
                <a:cs typeface="Times New Roman" panose="02020603050405020304" pitchFamily="18" charset="0"/>
              </a:rPr>
              <a:t>warning signs</a:t>
            </a:r>
            <a:r>
              <a:rPr lang="en-GB" sz="2000" dirty="0">
                <a:solidFill>
                  <a:srgbClr val="FF0000"/>
                </a:solidFill>
                <a:latin typeface="Times New Roman" panose="02020603050405020304" pitchFamily="18" charset="0"/>
                <a:cs typeface="Times New Roman" panose="02020603050405020304" pitchFamily="18" charset="0"/>
              </a:rPr>
              <a:t> appear:</a:t>
            </a:r>
          </a:p>
          <a:p>
            <a:pPr marL="0" lvl="0" indent="0">
              <a:lnSpc>
                <a:spcPct val="100000"/>
              </a:lnSpc>
              <a:spcBef>
                <a:spcPct val="20000"/>
              </a:spcBef>
              <a:buNone/>
            </a:pPr>
            <a:endParaRPr lang="en-GB" sz="2000" dirty="0">
              <a:solidFill>
                <a:prstClr val="black"/>
              </a:solidFill>
              <a:latin typeface="Times New Roman" panose="02020603050405020304" pitchFamily="18" charset="0"/>
              <a:cs typeface="Times New Roman" panose="02020603050405020304" pitchFamily="18" charset="0"/>
            </a:endParaRPr>
          </a:p>
          <a:p>
            <a:pPr marL="742950" lvl="1" indent="-285750">
              <a:lnSpc>
                <a:spcPct val="100000"/>
              </a:lnSpc>
              <a:spcBef>
                <a:spcPct val="20000"/>
              </a:spcBef>
              <a:buFont typeface="Wingdings" pitchFamily="2" charset="2"/>
              <a:buChar char="§"/>
            </a:pPr>
            <a:r>
              <a:rPr lang="en-GB" sz="2000" dirty="0">
                <a:solidFill>
                  <a:prstClr val="black"/>
                </a:solidFill>
                <a:latin typeface="Times New Roman" panose="02020603050405020304" pitchFamily="18" charset="0"/>
                <a:cs typeface="Times New Roman" panose="02020603050405020304" pitchFamily="18" charset="0"/>
              </a:rPr>
              <a:t>Severe abdominal pain or persistent vomiting</a:t>
            </a:r>
          </a:p>
          <a:p>
            <a:pPr marL="742950" lvl="1" indent="-285750">
              <a:lnSpc>
                <a:spcPct val="100000"/>
              </a:lnSpc>
              <a:spcBef>
                <a:spcPct val="20000"/>
              </a:spcBef>
              <a:buFont typeface="Wingdings" pitchFamily="2" charset="2"/>
              <a:buChar char="§"/>
            </a:pPr>
            <a:r>
              <a:rPr lang="en-GB" sz="2000" dirty="0">
                <a:solidFill>
                  <a:prstClr val="black"/>
                </a:solidFill>
                <a:latin typeface="Times New Roman" panose="02020603050405020304" pitchFamily="18" charset="0"/>
                <a:cs typeface="Times New Roman" panose="02020603050405020304" pitchFamily="18" charset="0"/>
              </a:rPr>
              <a:t>Red spots or patches on the skin</a:t>
            </a:r>
          </a:p>
          <a:p>
            <a:pPr marL="742950" lvl="1" indent="-285750">
              <a:lnSpc>
                <a:spcPct val="100000"/>
              </a:lnSpc>
              <a:spcBef>
                <a:spcPct val="20000"/>
              </a:spcBef>
              <a:buFont typeface="Wingdings" pitchFamily="2" charset="2"/>
              <a:buChar char="§"/>
            </a:pPr>
            <a:r>
              <a:rPr lang="en-GB" sz="2000" dirty="0">
                <a:solidFill>
                  <a:prstClr val="black"/>
                </a:solidFill>
                <a:latin typeface="Times New Roman" panose="02020603050405020304" pitchFamily="18" charset="0"/>
                <a:cs typeface="Times New Roman" panose="02020603050405020304" pitchFamily="18" charset="0"/>
              </a:rPr>
              <a:t>Bleeding from nose or gums</a:t>
            </a:r>
          </a:p>
          <a:p>
            <a:pPr marL="742950" lvl="1" indent="-285750">
              <a:lnSpc>
                <a:spcPct val="100000"/>
              </a:lnSpc>
              <a:spcBef>
                <a:spcPct val="20000"/>
              </a:spcBef>
              <a:buFont typeface="Wingdings" pitchFamily="2" charset="2"/>
              <a:buChar char="§"/>
            </a:pPr>
            <a:r>
              <a:rPr lang="en-GB" sz="2000" dirty="0">
                <a:solidFill>
                  <a:prstClr val="black"/>
                </a:solidFill>
                <a:latin typeface="Times New Roman" panose="02020603050405020304" pitchFamily="18" charset="0"/>
                <a:cs typeface="Times New Roman" panose="02020603050405020304" pitchFamily="18" charset="0"/>
              </a:rPr>
              <a:t>Vomiting blood</a:t>
            </a:r>
          </a:p>
          <a:p>
            <a:pPr marL="742950" lvl="1" indent="-285750">
              <a:lnSpc>
                <a:spcPct val="100000"/>
              </a:lnSpc>
              <a:spcBef>
                <a:spcPct val="20000"/>
              </a:spcBef>
              <a:buFont typeface="Wingdings" pitchFamily="2" charset="2"/>
              <a:buChar char="§"/>
            </a:pPr>
            <a:r>
              <a:rPr lang="en-GB" sz="2000" dirty="0">
                <a:solidFill>
                  <a:prstClr val="black"/>
                </a:solidFill>
                <a:latin typeface="Times New Roman" panose="02020603050405020304" pitchFamily="18" charset="0"/>
                <a:cs typeface="Times New Roman" panose="02020603050405020304" pitchFamily="18" charset="0"/>
              </a:rPr>
              <a:t>Black, tarry stools (</a:t>
            </a:r>
            <a:r>
              <a:rPr lang="en-GB" sz="2000" dirty="0" err="1">
                <a:solidFill>
                  <a:prstClr val="black"/>
                </a:solidFill>
                <a:latin typeface="Times New Roman" panose="02020603050405020304" pitchFamily="18" charset="0"/>
                <a:cs typeface="Times New Roman" panose="02020603050405020304" pitchFamily="18" charset="0"/>
              </a:rPr>
              <a:t>feces</a:t>
            </a:r>
            <a:r>
              <a:rPr lang="en-GB" sz="2000" dirty="0">
                <a:solidFill>
                  <a:prstClr val="black"/>
                </a:solidFill>
                <a:latin typeface="Times New Roman" panose="02020603050405020304" pitchFamily="18" charset="0"/>
                <a:cs typeface="Times New Roman" panose="02020603050405020304" pitchFamily="18" charset="0"/>
              </a:rPr>
              <a:t>, excrement)</a:t>
            </a:r>
          </a:p>
          <a:p>
            <a:pPr marL="742950" lvl="1" indent="-285750">
              <a:lnSpc>
                <a:spcPct val="100000"/>
              </a:lnSpc>
              <a:spcBef>
                <a:spcPct val="20000"/>
              </a:spcBef>
              <a:buFont typeface="Wingdings" pitchFamily="2" charset="2"/>
              <a:buChar char="§"/>
            </a:pPr>
            <a:r>
              <a:rPr lang="en-GB" sz="2000" dirty="0">
                <a:solidFill>
                  <a:prstClr val="black"/>
                </a:solidFill>
                <a:latin typeface="Times New Roman" panose="02020603050405020304" pitchFamily="18" charset="0"/>
                <a:cs typeface="Times New Roman" panose="02020603050405020304" pitchFamily="18" charset="0"/>
              </a:rPr>
              <a:t>Drowsiness or irritability</a:t>
            </a:r>
          </a:p>
          <a:p>
            <a:pPr marL="742950" lvl="1" indent="-285750">
              <a:lnSpc>
                <a:spcPct val="100000"/>
              </a:lnSpc>
              <a:spcBef>
                <a:spcPct val="20000"/>
              </a:spcBef>
              <a:buFont typeface="Wingdings" pitchFamily="2" charset="2"/>
              <a:buChar char="§"/>
            </a:pPr>
            <a:r>
              <a:rPr lang="en-GB" sz="2000" dirty="0">
                <a:solidFill>
                  <a:prstClr val="black"/>
                </a:solidFill>
                <a:latin typeface="Times New Roman" panose="02020603050405020304" pitchFamily="18" charset="0"/>
                <a:cs typeface="Times New Roman" panose="02020603050405020304" pitchFamily="18" charset="0"/>
              </a:rPr>
              <a:t>Pale, cold, or clammy skin</a:t>
            </a:r>
          </a:p>
          <a:p>
            <a:pPr marL="742950" lvl="1" indent="-285750">
              <a:lnSpc>
                <a:spcPct val="100000"/>
              </a:lnSpc>
              <a:spcBef>
                <a:spcPct val="20000"/>
              </a:spcBef>
              <a:buFont typeface="Wingdings" pitchFamily="2" charset="2"/>
              <a:buChar char="§"/>
            </a:pPr>
            <a:r>
              <a:rPr lang="en-GB" sz="2000" dirty="0">
                <a:solidFill>
                  <a:prstClr val="black"/>
                </a:solidFill>
                <a:latin typeface="Times New Roman" panose="02020603050405020304" pitchFamily="18" charset="0"/>
                <a:cs typeface="Times New Roman" panose="02020603050405020304" pitchFamily="18" charset="0"/>
              </a:rPr>
              <a:t>Difficulty breathing</a:t>
            </a:r>
          </a:p>
          <a:p>
            <a:endParaRPr lang="en-US" dirty="0"/>
          </a:p>
        </p:txBody>
      </p:sp>
      <p:pic>
        <p:nvPicPr>
          <p:cNvPr id="4" name="Picture 3" descr="Image result for skin signs of dengue image hd"/>
          <p:cNvPicPr/>
          <p:nvPr/>
        </p:nvPicPr>
        <p:blipFill rotWithShape="1">
          <a:blip r:embed="rId2">
            <a:extLst>
              <a:ext uri="{28A0092B-C50C-407E-A947-70E740481C1C}">
                <a14:useLocalDpi xmlns:a14="http://schemas.microsoft.com/office/drawing/2010/main" val="0"/>
              </a:ext>
            </a:extLst>
          </a:blip>
          <a:srcRect l="1" t="27604" r="8760" b="22049"/>
          <a:stretch/>
        </p:blipFill>
        <p:spPr bwMode="auto">
          <a:xfrm>
            <a:off x="4883394" y="4651082"/>
            <a:ext cx="3206750" cy="108839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27150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Mode of transmission </a:t>
            </a:r>
            <a:endParaRPr lang="en-US"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p:txBody>
          <a:bodyPr/>
          <a:lstStyle/>
          <a:p>
            <a:pPr marL="0" indent="0">
              <a:buNone/>
            </a:pPr>
            <a:r>
              <a:rPr lang="en-US" dirty="0" smtClean="0"/>
              <a:t> </a:t>
            </a:r>
          </a:p>
          <a:p>
            <a:pPr marL="0" indent="0">
              <a:buNone/>
            </a:pPr>
            <a:r>
              <a:rPr lang="en-US" dirty="0" smtClean="0"/>
              <a:t> </a:t>
            </a:r>
            <a:r>
              <a:rPr lang="en-US" sz="3200" dirty="0" smtClean="0">
                <a:latin typeface="Times New Roman" panose="02020603050405020304" pitchFamily="18" charset="0"/>
                <a:cs typeface="Times New Roman" panose="02020603050405020304" pitchFamily="18" charset="0"/>
              </a:rPr>
              <a:t>Person to person </a:t>
            </a:r>
          </a:p>
          <a:p>
            <a:endParaRPr lang="en-US" dirty="0"/>
          </a:p>
          <a:p>
            <a:endParaRPr lang="en-US" dirty="0" smtClean="0"/>
          </a:p>
          <a:p>
            <a:endParaRPr lang="en-US" dirty="0"/>
          </a:p>
          <a:p>
            <a:pPr marL="0" indent="0">
              <a:buNone/>
            </a:pPr>
            <a:r>
              <a:rPr lang="en-US" dirty="0" smtClean="0"/>
              <a:t>                                                               </a:t>
            </a:r>
          </a:p>
          <a:p>
            <a:pPr marL="0" indent="0">
              <a:buNone/>
            </a:pPr>
            <a:r>
              <a:rPr lang="en-US" dirty="0"/>
              <a:t> </a:t>
            </a:r>
            <a:r>
              <a:rPr lang="en-US" dirty="0" smtClean="0"/>
              <a:t>                                                                  </a:t>
            </a:r>
            <a:r>
              <a:rPr lang="en-US" sz="3200" dirty="0" smtClean="0">
                <a:latin typeface="Times New Roman" panose="02020603050405020304" pitchFamily="18" charset="0"/>
                <a:cs typeface="Times New Roman" panose="02020603050405020304" pitchFamily="18" charset="0"/>
              </a:rPr>
              <a:t>Vectors </a:t>
            </a:r>
            <a:endParaRPr lang="en-US" sz="3200" dirty="0">
              <a:latin typeface="Times New Roman" panose="02020603050405020304" pitchFamily="18" charset="0"/>
              <a:cs typeface="Times New Roman" panose="02020603050405020304" pitchFamily="18" charset="0"/>
            </a:endParaRPr>
          </a:p>
        </p:txBody>
      </p:sp>
      <p:pic>
        <p:nvPicPr>
          <p:cNvPr id="6" name="Content Placeholder 3" descr="Image result for handshaking image"/>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5365018" y="1821779"/>
            <a:ext cx="2755167" cy="1726406"/>
          </a:xfrm>
          <a:prstGeom prst="rect">
            <a:avLst/>
          </a:prstGeom>
          <a:noFill/>
          <a:ln>
            <a:noFill/>
          </a:ln>
        </p:spPr>
      </p:pic>
      <p:pic>
        <p:nvPicPr>
          <p:cNvPr id="7" name="Picture 6" descr="Image result for mosquito image"/>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3457" y="4318396"/>
            <a:ext cx="2659281" cy="1574403"/>
          </a:xfrm>
          <a:prstGeom prst="rect">
            <a:avLst/>
          </a:prstGeom>
          <a:noFill/>
          <a:ln>
            <a:noFill/>
          </a:ln>
        </p:spPr>
      </p:pic>
    </p:spTree>
    <p:extLst>
      <p:ext uri="{BB962C8B-B14F-4D97-AF65-F5344CB8AC3E}">
        <p14:creationId xmlns:p14="http://schemas.microsoft.com/office/powerpoint/2010/main" val="29947737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latin typeface="Times New Roman" panose="02020603050405020304" pitchFamily="18" charset="0"/>
                <a:cs typeface="Times New Roman" panose="02020603050405020304" pitchFamily="18" charset="0"/>
              </a:rPr>
              <a:t>Diagnosis</a:t>
            </a:r>
            <a:endParaRPr lang="en-US"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28650" y="1500554"/>
            <a:ext cx="7886700" cy="4676409"/>
          </a:xfrm>
        </p:spPr>
        <p:txBody>
          <a:bodyPr/>
          <a:lstStyle/>
          <a:p>
            <a:pPr marL="0" indent="0">
              <a:buNone/>
            </a:pPr>
            <a:r>
              <a:rPr lang="en-US" dirty="0" smtClean="0"/>
              <a:t> 1</a:t>
            </a:r>
            <a:r>
              <a:rPr lang="en-US" sz="2400" dirty="0" smtClean="0">
                <a:latin typeface="Times New Roman" panose="02020603050405020304" pitchFamily="18" charset="0"/>
                <a:cs typeface="Times New Roman" panose="02020603050405020304" pitchFamily="18" charset="0"/>
              </a:rPr>
              <a:t>. Tourniquet test</a:t>
            </a:r>
          </a:p>
          <a:p>
            <a:pPr marL="0" indent="0">
              <a:buNone/>
            </a:pP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2. Dengue PCR</a:t>
            </a:r>
          </a:p>
          <a:p>
            <a:pPr marL="0" indent="0">
              <a:buNone/>
            </a:pP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3. Serology </a:t>
            </a:r>
            <a:r>
              <a:rPr lang="en-US" sz="2400" dirty="0" err="1" smtClean="0">
                <a:latin typeface="Times New Roman" panose="02020603050405020304" pitchFamily="18" charset="0"/>
                <a:cs typeface="Times New Roman" panose="02020603050405020304" pitchFamily="18" charset="0"/>
              </a:rPr>
              <a:t>IgM</a:t>
            </a:r>
            <a:r>
              <a:rPr lang="en-US" sz="2400" dirty="0" smtClean="0">
                <a:latin typeface="Times New Roman" panose="02020603050405020304" pitchFamily="18" charset="0"/>
                <a:cs typeface="Times New Roman" panose="02020603050405020304" pitchFamily="18" charset="0"/>
              </a:rPr>
              <a:t> and </a:t>
            </a:r>
            <a:r>
              <a:rPr lang="en-US" sz="2400" dirty="0" err="1" smtClean="0">
                <a:latin typeface="Times New Roman" panose="02020603050405020304" pitchFamily="18" charset="0"/>
                <a:cs typeface="Times New Roman" panose="02020603050405020304" pitchFamily="18" charset="0"/>
              </a:rPr>
              <a:t>IgG</a:t>
            </a:r>
            <a:endParaRPr lang="en-US" sz="2400" dirty="0" smtClean="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2270351" y="3077945"/>
            <a:ext cx="6244999" cy="3338485"/>
          </a:xfrm>
          <a:prstGeom prst="rect">
            <a:avLst/>
          </a:prstGeom>
        </p:spPr>
      </p:pic>
    </p:spTree>
    <p:extLst>
      <p:ext uri="{BB962C8B-B14F-4D97-AF65-F5344CB8AC3E}">
        <p14:creationId xmlns:p14="http://schemas.microsoft.com/office/powerpoint/2010/main" val="370765377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0462" y="828430"/>
            <a:ext cx="6166337" cy="5650523"/>
          </a:xfrm>
        </p:spPr>
      </p:pic>
    </p:spTree>
    <p:extLst>
      <p:ext uri="{BB962C8B-B14F-4D97-AF65-F5344CB8AC3E}">
        <p14:creationId xmlns:p14="http://schemas.microsoft.com/office/powerpoint/2010/main" val="177508649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latin typeface="Times New Roman" panose="02020603050405020304" pitchFamily="18" charset="0"/>
                <a:cs typeface="Times New Roman" panose="02020603050405020304" pitchFamily="18" charset="0"/>
              </a:rPr>
              <a:t>Control</a:t>
            </a:r>
            <a:endParaRPr lang="en-US"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p:txBody>
          <a:bodyPr/>
          <a:lstStyle/>
          <a:p>
            <a:pPr marL="0" indent="0">
              <a:buNone/>
            </a:pPr>
            <a:r>
              <a:rPr lang="en-US" dirty="0"/>
              <a:t> </a:t>
            </a:r>
            <a:r>
              <a:rPr lang="en-US" dirty="0" smtClean="0">
                <a:solidFill>
                  <a:srgbClr val="0070C0"/>
                </a:solidFill>
                <a:latin typeface="Times New Roman" panose="02020603050405020304" pitchFamily="18" charset="0"/>
                <a:cs typeface="Times New Roman" panose="02020603050405020304" pitchFamily="18" charset="0"/>
              </a:rPr>
              <a:t>Environmental control</a:t>
            </a:r>
          </a:p>
          <a:p>
            <a:pPr>
              <a:lnSpc>
                <a:spcPct val="80000"/>
              </a:lnSpc>
            </a:pPr>
            <a:r>
              <a:rPr lang="en-US" sz="2000" dirty="0" smtClean="0">
                <a:latin typeface="Times New Roman" panose="02020603050405020304" pitchFamily="18" charset="0"/>
                <a:cs typeface="Times New Roman" panose="02020603050405020304" pitchFamily="18" charset="0"/>
              </a:rPr>
              <a:t> </a:t>
            </a:r>
            <a:r>
              <a:rPr lang="en-IN" altLang="en-US" sz="2000" dirty="0">
                <a:latin typeface="Times New Roman" panose="02020603050405020304" pitchFamily="18" charset="0"/>
                <a:cs typeface="Times New Roman" panose="02020603050405020304" pitchFamily="18" charset="0"/>
              </a:rPr>
              <a:t>Eliminate their breeding places, which Known as "</a:t>
            </a:r>
            <a:r>
              <a:rPr lang="en-IN" altLang="en-US" sz="2000" b="1" dirty="0">
                <a:latin typeface="Times New Roman" panose="02020603050405020304" pitchFamily="18" charset="0"/>
                <a:cs typeface="Times New Roman" panose="02020603050405020304" pitchFamily="18" charset="0"/>
              </a:rPr>
              <a:t>source reduction</a:t>
            </a:r>
            <a:r>
              <a:rPr lang="en-IN" altLang="en-US" sz="2000" dirty="0">
                <a:latin typeface="Times New Roman" panose="02020603050405020304" pitchFamily="18" charset="0"/>
                <a:cs typeface="Times New Roman" panose="02020603050405020304" pitchFamily="18" charset="0"/>
              </a:rPr>
              <a:t>“. Results  are generally permanent.</a:t>
            </a:r>
          </a:p>
          <a:p>
            <a:pPr lvl="1">
              <a:buFont typeface="Wingdings" pitchFamily="2" charset="2"/>
              <a:buChar char="ü"/>
            </a:pPr>
            <a:r>
              <a:rPr lang="en-IN" altLang="en-US" sz="2000" dirty="0" smtClean="0">
                <a:latin typeface="Times New Roman" panose="02020603050405020304" pitchFamily="18" charset="0"/>
                <a:cs typeface="Times New Roman" panose="02020603050405020304" pitchFamily="18" charset="0"/>
              </a:rPr>
              <a:t>Levelling </a:t>
            </a:r>
            <a:r>
              <a:rPr lang="en-IN" altLang="en-US" sz="2000" dirty="0">
                <a:latin typeface="Times New Roman" panose="02020603050405020304" pitchFamily="18" charset="0"/>
                <a:cs typeface="Times New Roman" panose="02020603050405020304" pitchFamily="18" charset="0"/>
              </a:rPr>
              <a:t>&amp; drainage of breeding places</a:t>
            </a:r>
          </a:p>
          <a:p>
            <a:pPr lvl="1">
              <a:buFont typeface="Wingdings" pitchFamily="2" charset="2"/>
              <a:buChar char="ü"/>
            </a:pPr>
            <a:r>
              <a:rPr lang="en-IN" altLang="en-US" sz="2000" dirty="0" smtClean="0">
                <a:latin typeface="Times New Roman" panose="02020603050405020304" pitchFamily="18" charset="0"/>
                <a:cs typeface="Times New Roman" panose="02020603050405020304" pitchFamily="18" charset="0"/>
              </a:rPr>
              <a:t>Water </a:t>
            </a:r>
            <a:r>
              <a:rPr lang="en-IN" altLang="en-US" sz="2000" dirty="0">
                <a:latin typeface="Times New Roman" panose="02020603050405020304" pitchFamily="18" charset="0"/>
                <a:cs typeface="Times New Roman" panose="02020603050405020304" pitchFamily="18" charset="0"/>
              </a:rPr>
              <a:t>management</a:t>
            </a:r>
          </a:p>
          <a:p>
            <a:pPr>
              <a:lnSpc>
                <a:spcPct val="80000"/>
              </a:lnSpc>
            </a:pPr>
            <a:endParaRPr lang="en-IN" altLang="en-US" sz="2600" dirty="0"/>
          </a:p>
          <a:p>
            <a:pPr marL="0" indent="0">
              <a:buNone/>
            </a:pPr>
            <a:endParaRPr lang="en-US" dirty="0"/>
          </a:p>
        </p:txBody>
      </p:sp>
      <p:pic>
        <p:nvPicPr>
          <p:cNvPr id="5" name="Content Placeholder 4"/>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801089" y="4214052"/>
            <a:ext cx="3886200" cy="23157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5"/>
          <p:cNvPicPr>
            <a:picLocks noChangeAspect="1"/>
          </p:cNvPicPr>
          <p:nvPr/>
        </p:nvPicPr>
        <p:blipFill>
          <a:blip r:embed="rId3"/>
          <a:stretch>
            <a:fillRect/>
          </a:stretch>
        </p:blipFill>
        <p:spPr>
          <a:xfrm>
            <a:off x="636954" y="4475223"/>
            <a:ext cx="3603048" cy="2054530"/>
          </a:xfrm>
          <a:prstGeom prst="rect">
            <a:avLst/>
          </a:prstGeom>
        </p:spPr>
      </p:pic>
      <p:pic>
        <p:nvPicPr>
          <p:cNvPr id="7" name="Picture 6" descr="Image result for dengue environmental control"/>
          <p:cNvPicPr/>
          <p:nvPr/>
        </p:nvPicPr>
        <p:blipFill>
          <a:blip r:embed="rId4">
            <a:extLst>
              <a:ext uri="{28A0092B-C50C-407E-A947-70E740481C1C}">
                <a14:useLocalDpi xmlns:a14="http://schemas.microsoft.com/office/drawing/2010/main" val="0"/>
              </a:ext>
            </a:extLst>
          </a:blip>
          <a:srcRect/>
          <a:stretch>
            <a:fillRect/>
          </a:stretch>
        </p:blipFill>
        <p:spPr bwMode="auto">
          <a:xfrm>
            <a:off x="4761230" y="1502298"/>
            <a:ext cx="3754120" cy="2571750"/>
          </a:xfrm>
          <a:prstGeom prst="rect">
            <a:avLst/>
          </a:prstGeom>
          <a:noFill/>
          <a:ln>
            <a:noFill/>
          </a:ln>
        </p:spPr>
      </p:pic>
    </p:spTree>
    <p:extLst>
      <p:ext uri="{BB962C8B-B14F-4D97-AF65-F5344CB8AC3E}">
        <p14:creationId xmlns:p14="http://schemas.microsoft.com/office/powerpoint/2010/main" val="12657514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pPr marL="0" lvl="0" indent="0">
              <a:spcBef>
                <a:spcPct val="20000"/>
              </a:spcBef>
              <a:buNone/>
            </a:pPr>
            <a:r>
              <a:rPr lang="en-US" altLang="zh-CN" sz="2000" b="1" dirty="0" smtClean="0">
                <a:solidFill>
                  <a:prstClr val="black"/>
                </a:solidFill>
                <a:latin typeface="Times New Roman" panose="02020603050405020304" pitchFamily="18" charset="0"/>
                <a:cs typeface="Times New Roman" panose="02020603050405020304" pitchFamily="18" charset="0"/>
              </a:rPr>
              <a:t>Indoor </a:t>
            </a:r>
            <a:r>
              <a:rPr lang="en-US" altLang="zh-CN" sz="2000" b="1" dirty="0">
                <a:solidFill>
                  <a:prstClr val="black"/>
                </a:solidFill>
                <a:latin typeface="Times New Roman" panose="02020603050405020304" pitchFamily="18" charset="0"/>
                <a:cs typeface="Times New Roman" panose="02020603050405020304" pitchFamily="18" charset="0"/>
              </a:rPr>
              <a:t>Residual Spraying</a:t>
            </a:r>
          </a:p>
          <a:p>
            <a:pPr marL="742950" lvl="1" indent="-285750">
              <a:spcBef>
                <a:spcPct val="20000"/>
              </a:spcBef>
              <a:buFont typeface="Wingdings" panose="05000000000000000000" pitchFamily="2" charset="2"/>
              <a:buChar char="ü"/>
            </a:pPr>
            <a:r>
              <a:rPr lang="en-IN" altLang="en-US" sz="2000" dirty="0">
                <a:solidFill>
                  <a:prstClr val="black"/>
                </a:solidFill>
                <a:latin typeface="Times New Roman" panose="02020603050405020304" pitchFamily="18" charset="0"/>
                <a:cs typeface="Times New Roman" panose="02020603050405020304" pitchFamily="18" charset="0"/>
              </a:rPr>
              <a:t>M</a:t>
            </a:r>
            <a:r>
              <a:rPr lang="en-US" altLang="en-US" sz="2000" dirty="0" err="1">
                <a:solidFill>
                  <a:prstClr val="black"/>
                </a:solidFill>
                <a:latin typeface="Times New Roman" panose="02020603050405020304" pitchFamily="18" charset="0"/>
                <a:cs typeface="Times New Roman" panose="02020603050405020304" pitchFamily="18" charset="0"/>
              </a:rPr>
              <a:t>ost</a:t>
            </a:r>
            <a:r>
              <a:rPr lang="en-US" altLang="en-US" sz="2000" dirty="0">
                <a:solidFill>
                  <a:prstClr val="black"/>
                </a:solidFill>
                <a:latin typeface="Times New Roman" panose="02020603050405020304" pitchFamily="18" charset="0"/>
                <a:cs typeface="Times New Roman" panose="02020603050405020304" pitchFamily="18" charset="0"/>
              </a:rPr>
              <a:t> widely used method </a:t>
            </a:r>
          </a:p>
          <a:p>
            <a:pPr marL="742950" lvl="1" indent="-285750">
              <a:spcBef>
                <a:spcPct val="20000"/>
              </a:spcBef>
              <a:buFont typeface="Wingdings" panose="05000000000000000000" pitchFamily="2" charset="2"/>
              <a:buChar char="ü"/>
            </a:pPr>
            <a:r>
              <a:rPr lang="en-IN" altLang="en-US" sz="2000" dirty="0">
                <a:solidFill>
                  <a:prstClr val="black"/>
                </a:solidFill>
                <a:latin typeface="Times New Roman" panose="02020603050405020304" pitchFamily="18" charset="0"/>
                <a:cs typeface="Times New Roman" panose="02020603050405020304" pitchFamily="18" charset="0"/>
              </a:rPr>
              <a:t>E</a:t>
            </a:r>
            <a:r>
              <a:rPr lang="en-US" altLang="en-US" sz="2000" dirty="0" err="1">
                <a:solidFill>
                  <a:prstClr val="black"/>
                </a:solidFill>
                <a:latin typeface="Times New Roman" panose="02020603050405020304" pitchFamily="18" charset="0"/>
                <a:cs typeface="Times New Roman" panose="02020603050405020304" pitchFamily="18" charset="0"/>
              </a:rPr>
              <a:t>ffective</a:t>
            </a:r>
            <a:r>
              <a:rPr lang="en-US" altLang="en-US" sz="2000" dirty="0">
                <a:solidFill>
                  <a:prstClr val="black"/>
                </a:solidFill>
                <a:latin typeface="Times New Roman" panose="02020603050405020304" pitchFamily="18" charset="0"/>
                <a:cs typeface="Times New Roman" panose="02020603050405020304" pitchFamily="18" charset="0"/>
              </a:rPr>
              <a:t> way to reduce sandflies </a:t>
            </a:r>
            <a:r>
              <a:rPr lang="en-IN" altLang="en-US" sz="2000" dirty="0">
                <a:solidFill>
                  <a:prstClr val="black"/>
                </a:solidFill>
                <a:latin typeface="Times New Roman" panose="02020603050405020304" pitchFamily="18" charset="0"/>
                <a:cs typeface="Times New Roman" panose="02020603050405020304" pitchFamily="18" charset="0"/>
              </a:rPr>
              <a:t>&amp; </a:t>
            </a:r>
            <a:r>
              <a:rPr lang="en-US" altLang="en-US" sz="2000" dirty="0">
                <a:solidFill>
                  <a:prstClr val="black"/>
                </a:solidFill>
                <a:latin typeface="Times New Roman" panose="02020603050405020304" pitchFamily="18" charset="0"/>
                <a:cs typeface="Times New Roman" panose="02020603050405020304" pitchFamily="18" charset="0"/>
              </a:rPr>
              <a:t>bugs inside homes</a:t>
            </a:r>
          </a:p>
          <a:p>
            <a:pPr marL="742950" lvl="1" indent="-285750">
              <a:spcBef>
                <a:spcPct val="20000"/>
              </a:spcBef>
              <a:buFont typeface="Wingdings" panose="05000000000000000000" pitchFamily="2" charset="2"/>
              <a:buChar char="ü"/>
            </a:pPr>
            <a:r>
              <a:rPr lang="en-US" altLang="en-US" sz="2000" dirty="0">
                <a:solidFill>
                  <a:prstClr val="black"/>
                </a:solidFill>
                <a:latin typeface="Times New Roman" panose="02020603050405020304" pitchFamily="18" charset="0"/>
                <a:cs typeface="Times New Roman" panose="02020603050405020304" pitchFamily="18" charset="0"/>
              </a:rPr>
              <a:t>80% of houses in targeted area need to be sprayed.</a:t>
            </a:r>
          </a:p>
          <a:p>
            <a:pPr marL="0" lvl="0" indent="0">
              <a:lnSpc>
                <a:spcPct val="80000"/>
              </a:lnSpc>
              <a:spcBef>
                <a:spcPct val="20000"/>
              </a:spcBef>
              <a:buNone/>
            </a:pPr>
            <a:endParaRPr lang="en-US" altLang="en-US" sz="2000" dirty="0">
              <a:solidFill>
                <a:prstClr val="black"/>
              </a:solidFill>
              <a:latin typeface="Times New Roman" panose="02020603050405020304" pitchFamily="18" charset="0"/>
              <a:cs typeface="Times New Roman" panose="02020603050405020304" pitchFamily="18" charset="0"/>
            </a:endParaRPr>
          </a:p>
          <a:p>
            <a:pPr marL="0" lvl="0" indent="0">
              <a:lnSpc>
                <a:spcPct val="80000"/>
              </a:lnSpc>
              <a:spcBef>
                <a:spcPct val="20000"/>
              </a:spcBef>
              <a:buNone/>
            </a:pPr>
            <a:r>
              <a:rPr lang="en-US" altLang="zh-CN" sz="2000" b="1" dirty="0">
                <a:solidFill>
                  <a:prstClr val="black"/>
                </a:solidFill>
                <a:latin typeface="Times New Roman" panose="02020603050405020304" pitchFamily="18" charset="0"/>
                <a:cs typeface="Times New Roman" panose="02020603050405020304" pitchFamily="18" charset="0"/>
              </a:rPr>
              <a:t>Outdoor Spraying</a:t>
            </a:r>
          </a:p>
          <a:p>
            <a:pPr marL="0" lvl="0" indent="0">
              <a:lnSpc>
                <a:spcPct val="80000"/>
              </a:lnSpc>
              <a:spcBef>
                <a:spcPct val="20000"/>
              </a:spcBef>
              <a:buNone/>
            </a:pPr>
            <a:r>
              <a:rPr lang="en-US" altLang="en-US" sz="2000" dirty="0">
                <a:solidFill>
                  <a:prstClr val="black"/>
                </a:solidFill>
                <a:latin typeface="Times New Roman" panose="02020603050405020304" pitchFamily="18" charset="0"/>
                <a:cs typeface="Times New Roman" panose="02020603050405020304" pitchFamily="18" charset="0"/>
              </a:rPr>
              <a:t>Spraying outer surfaces of</a:t>
            </a:r>
          </a:p>
          <a:p>
            <a:pPr marL="742950" lvl="1" indent="-285750">
              <a:lnSpc>
                <a:spcPct val="80000"/>
              </a:lnSpc>
              <a:spcBef>
                <a:spcPct val="20000"/>
              </a:spcBef>
              <a:buFont typeface="Wingdings" pitchFamily="2" charset="2"/>
              <a:buChar char="ü"/>
            </a:pPr>
            <a:r>
              <a:rPr lang="en-IN" altLang="en-US" sz="2000" dirty="0">
                <a:solidFill>
                  <a:prstClr val="black"/>
                </a:solidFill>
                <a:latin typeface="Times New Roman" panose="02020603050405020304" pitchFamily="18" charset="0"/>
                <a:cs typeface="Times New Roman" panose="02020603050405020304" pitchFamily="18" charset="0"/>
              </a:rPr>
              <a:t>   D</a:t>
            </a:r>
            <a:r>
              <a:rPr lang="en-US" altLang="en-US" sz="2000" dirty="0" err="1">
                <a:solidFill>
                  <a:prstClr val="black"/>
                </a:solidFill>
                <a:latin typeface="Times New Roman" panose="02020603050405020304" pitchFamily="18" charset="0"/>
                <a:cs typeface="Times New Roman" panose="02020603050405020304" pitchFamily="18" charset="0"/>
              </a:rPr>
              <a:t>omestic</a:t>
            </a:r>
            <a:r>
              <a:rPr lang="en-US" altLang="en-US" sz="2000" dirty="0">
                <a:solidFill>
                  <a:prstClr val="black"/>
                </a:solidFill>
                <a:latin typeface="Times New Roman" panose="02020603050405020304" pitchFamily="18" charset="0"/>
                <a:cs typeface="Times New Roman" panose="02020603050405020304" pitchFamily="18" charset="0"/>
              </a:rPr>
              <a:t> animal shelters,</a:t>
            </a:r>
          </a:p>
          <a:p>
            <a:pPr marL="742950" lvl="1" indent="-285750">
              <a:lnSpc>
                <a:spcPct val="80000"/>
              </a:lnSpc>
              <a:spcBef>
                <a:spcPct val="20000"/>
              </a:spcBef>
              <a:buFont typeface="Wingdings" pitchFamily="2" charset="2"/>
              <a:buChar char="ü"/>
            </a:pPr>
            <a:r>
              <a:rPr lang="en-IN" altLang="en-US" sz="2000" dirty="0">
                <a:solidFill>
                  <a:prstClr val="black"/>
                </a:solidFill>
                <a:latin typeface="Times New Roman" panose="02020603050405020304" pitchFamily="18" charset="0"/>
                <a:cs typeface="Times New Roman" panose="02020603050405020304" pitchFamily="18" charset="0"/>
              </a:rPr>
              <a:t>   O</a:t>
            </a:r>
            <a:r>
              <a:rPr lang="en-US" altLang="en-US" sz="2000" dirty="0" err="1">
                <a:solidFill>
                  <a:prstClr val="black"/>
                </a:solidFill>
                <a:latin typeface="Times New Roman" panose="02020603050405020304" pitchFamily="18" charset="0"/>
                <a:cs typeface="Times New Roman" panose="02020603050405020304" pitchFamily="18" charset="0"/>
              </a:rPr>
              <a:t>utdoor</a:t>
            </a:r>
            <a:r>
              <a:rPr lang="en-US" altLang="en-US" sz="2000" dirty="0">
                <a:solidFill>
                  <a:prstClr val="black"/>
                </a:solidFill>
                <a:latin typeface="Times New Roman" panose="02020603050405020304" pitchFamily="18" charset="0"/>
                <a:cs typeface="Times New Roman" panose="02020603050405020304" pitchFamily="18" charset="0"/>
              </a:rPr>
              <a:t> latrines </a:t>
            </a:r>
            <a:r>
              <a:rPr lang="en-IN" altLang="en-US" sz="2000" dirty="0">
                <a:solidFill>
                  <a:prstClr val="black"/>
                </a:solidFill>
                <a:latin typeface="Times New Roman" panose="02020603050405020304" pitchFamily="18" charset="0"/>
                <a:cs typeface="Times New Roman" panose="02020603050405020304" pitchFamily="18" charset="0"/>
              </a:rPr>
              <a:t>&amp;</a:t>
            </a:r>
            <a:r>
              <a:rPr lang="en-US" altLang="en-US" sz="2000" dirty="0">
                <a:solidFill>
                  <a:prstClr val="black"/>
                </a:solidFill>
                <a:latin typeface="Times New Roman" panose="02020603050405020304" pitchFamily="18" charset="0"/>
                <a:cs typeface="Times New Roman" panose="02020603050405020304" pitchFamily="18" charset="0"/>
              </a:rPr>
              <a:t> </a:t>
            </a:r>
          </a:p>
          <a:p>
            <a:pPr marL="742950" lvl="1" indent="-285750">
              <a:lnSpc>
                <a:spcPct val="80000"/>
              </a:lnSpc>
              <a:spcBef>
                <a:spcPct val="20000"/>
              </a:spcBef>
              <a:buFont typeface="Wingdings" pitchFamily="2" charset="2"/>
              <a:buChar char="ü"/>
            </a:pPr>
            <a:r>
              <a:rPr lang="en-IN" altLang="en-US" sz="2000" dirty="0">
                <a:solidFill>
                  <a:prstClr val="black"/>
                </a:solidFill>
                <a:latin typeface="Times New Roman" panose="02020603050405020304" pitchFamily="18" charset="0"/>
                <a:cs typeface="Times New Roman" panose="02020603050405020304" pitchFamily="18" charset="0"/>
              </a:rPr>
              <a:t>   D</a:t>
            </a:r>
            <a:r>
              <a:rPr lang="en-US" altLang="en-US" sz="2000" dirty="0">
                <a:solidFill>
                  <a:prstClr val="black"/>
                </a:solidFill>
                <a:latin typeface="Times New Roman" panose="02020603050405020304" pitchFamily="18" charset="0"/>
                <a:cs typeface="Times New Roman" panose="02020603050405020304" pitchFamily="18" charset="0"/>
              </a:rPr>
              <a:t>amp places</a:t>
            </a:r>
          </a:p>
          <a:p>
            <a:endParaRPr lang="en-US" dirty="0"/>
          </a:p>
        </p:txBody>
      </p:sp>
      <p:sp>
        <p:nvSpPr>
          <p:cNvPr id="4" name="Content Placeholder 3"/>
          <p:cNvSpPr>
            <a:spLocks noGrp="1"/>
          </p:cNvSpPr>
          <p:nvPr>
            <p:ph sz="half" idx="2"/>
          </p:nvPr>
        </p:nvSpPr>
        <p:spPr/>
        <p:txBody>
          <a:bodyPr/>
          <a:lstStyle/>
          <a:p>
            <a:pPr marL="0" lvl="0" indent="0">
              <a:spcBef>
                <a:spcPct val="20000"/>
              </a:spcBef>
              <a:buNone/>
            </a:pPr>
            <a:r>
              <a:rPr lang="en-IN" altLang="en-US" sz="2000" b="1" dirty="0">
                <a:solidFill>
                  <a:prstClr val="black"/>
                </a:solidFill>
                <a:latin typeface="Times New Roman" panose="02020603050405020304" pitchFamily="18" charset="0"/>
                <a:cs typeface="Times New Roman" panose="02020603050405020304" pitchFamily="18" charset="0"/>
              </a:rPr>
              <a:t>Personal Protection </a:t>
            </a:r>
          </a:p>
          <a:p>
            <a:pPr marL="742950" lvl="1" indent="-285750">
              <a:spcBef>
                <a:spcPct val="20000"/>
              </a:spcBef>
              <a:buFont typeface="Wingdings" panose="05000000000000000000" pitchFamily="2" charset="2"/>
              <a:buChar char="ü"/>
            </a:pPr>
            <a:r>
              <a:rPr lang="en-IN" altLang="en-US" sz="2000" dirty="0">
                <a:solidFill>
                  <a:prstClr val="black"/>
                </a:solidFill>
                <a:latin typeface="Times New Roman" panose="02020603050405020304" pitchFamily="18" charset="0"/>
                <a:cs typeface="Times New Roman" panose="02020603050405020304" pitchFamily="18" charset="0"/>
              </a:rPr>
              <a:t>Prevent vectors from biting &amp; feeding on host</a:t>
            </a:r>
          </a:p>
          <a:p>
            <a:pPr marL="742950" lvl="1" indent="-285750">
              <a:spcBef>
                <a:spcPct val="20000"/>
              </a:spcBef>
              <a:buFont typeface="Wingdings" panose="05000000000000000000" pitchFamily="2" charset="2"/>
              <a:buChar char="ü"/>
            </a:pPr>
            <a:r>
              <a:rPr lang="en-IN" altLang="en-US" sz="2000" dirty="0" err="1">
                <a:solidFill>
                  <a:prstClr val="black"/>
                </a:solidFill>
                <a:latin typeface="Times New Roman" panose="02020603050405020304" pitchFamily="18" charset="0"/>
                <a:cs typeface="Times New Roman" panose="02020603050405020304" pitchFamily="18" charset="0"/>
              </a:rPr>
              <a:t>Acheive</a:t>
            </a:r>
            <a:r>
              <a:rPr lang="en-IN" altLang="en-US" sz="2000" dirty="0">
                <a:solidFill>
                  <a:prstClr val="black"/>
                </a:solidFill>
                <a:latin typeface="Times New Roman" panose="02020603050405020304" pitchFamily="18" charset="0"/>
                <a:cs typeface="Times New Roman" panose="02020603050405020304" pitchFamily="18" charset="0"/>
              </a:rPr>
              <a:t> by wearing l</a:t>
            </a:r>
            <a:r>
              <a:rPr lang="en-US" altLang="en-US" sz="2000" dirty="0" err="1">
                <a:solidFill>
                  <a:prstClr val="black"/>
                </a:solidFill>
                <a:latin typeface="Times New Roman" panose="02020603050405020304" pitchFamily="18" charset="0"/>
                <a:cs typeface="Times New Roman" panose="02020603050405020304" pitchFamily="18" charset="0"/>
              </a:rPr>
              <a:t>ong</a:t>
            </a:r>
            <a:r>
              <a:rPr lang="en-US" altLang="en-US" sz="2000" dirty="0">
                <a:solidFill>
                  <a:prstClr val="black"/>
                </a:solidFill>
                <a:latin typeface="Times New Roman" panose="02020603050405020304" pitchFamily="18" charset="0"/>
                <a:cs typeface="Times New Roman" panose="02020603050405020304" pitchFamily="18" charset="0"/>
              </a:rPr>
              <a:t> sleeved, light-colored shirts</a:t>
            </a:r>
            <a:r>
              <a:rPr lang="en-IN" altLang="en-US" sz="2000" dirty="0">
                <a:solidFill>
                  <a:prstClr val="black"/>
                </a:solidFill>
                <a:latin typeface="Times New Roman" panose="02020603050405020304" pitchFamily="18" charset="0"/>
                <a:cs typeface="Times New Roman" panose="02020603050405020304" pitchFamily="18" charset="0"/>
              </a:rPr>
              <a:t>, </a:t>
            </a:r>
            <a:r>
              <a:rPr lang="en-US" altLang="en-US" sz="2000" dirty="0">
                <a:solidFill>
                  <a:prstClr val="black"/>
                </a:solidFill>
                <a:latin typeface="Times New Roman" panose="02020603050405020304" pitchFamily="18" charset="0"/>
                <a:cs typeface="Times New Roman" panose="02020603050405020304" pitchFamily="18" charset="0"/>
              </a:rPr>
              <a:t>trousers</a:t>
            </a:r>
            <a:r>
              <a:rPr lang="en-IN" altLang="en-US" sz="2000" dirty="0">
                <a:solidFill>
                  <a:prstClr val="black"/>
                </a:solidFill>
                <a:latin typeface="Times New Roman" panose="02020603050405020304" pitchFamily="18" charset="0"/>
                <a:cs typeface="Times New Roman" panose="02020603050405020304" pitchFamily="18" charset="0"/>
              </a:rPr>
              <a:t>, socks, shoes &amp; by the use of repellents.</a:t>
            </a:r>
            <a:endParaRPr lang="en-US" altLang="en-US" sz="2000" dirty="0">
              <a:solidFill>
                <a:prstClr val="black"/>
              </a:solidFill>
              <a:latin typeface="Times New Roman" panose="02020603050405020304" pitchFamily="18" charset="0"/>
              <a:cs typeface="Times New Roman" panose="02020603050405020304" pitchFamily="18" charset="0"/>
            </a:endParaRPr>
          </a:p>
          <a:p>
            <a:endParaRPr lang="en-US" dirty="0"/>
          </a:p>
        </p:txBody>
      </p:sp>
      <p:pic>
        <p:nvPicPr>
          <p:cNvPr id="5" name="Picture 4" descr="Image result for personal protection from mosquito image hd"/>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14265" y="4088668"/>
            <a:ext cx="3601085" cy="2025650"/>
          </a:xfrm>
          <a:prstGeom prst="rect">
            <a:avLst/>
          </a:prstGeom>
          <a:noFill/>
          <a:ln>
            <a:noFill/>
          </a:ln>
        </p:spPr>
      </p:pic>
    </p:spTree>
    <p:extLst>
      <p:ext uri="{BB962C8B-B14F-4D97-AF65-F5344CB8AC3E}">
        <p14:creationId xmlns:p14="http://schemas.microsoft.com/office/powerpoint/2010/main" val="5263951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822812"/>
          </a:xfrm>
        </p:spPr>
        <p:txBody>
          <a:bodyPr/>
          <a:lstStyle/>
          <a:p>
            <a:r>
              <a:rPr lang="en-US" dirty="0" err="1" smtClean="0"/>
              <a:t>Chikunguniya</a:t>
            </a:r>
            <a:r>
              <a:rPr lang="en-US" dirty="0" smtClean="0"/>
              <a:t> </a:t>
            </a:r>
            <a:endParaRPr lang="en-US" dirty="0"/>
          </a:p>
        </p:txBody>
      </p:sp>
      <p:sp>
        <p:nvSpPr>
          <p:cNvPr id="3" name="Content Placeholder 2"/>
          <p:cNvSpPr>
            <a:spLocks noGrp="1"/>
          </p:cNvSpPr>
          <p:nvPr>
            <p:ph idx="1"/>
          </p:nvPr>
        </p:nvSpPr>
        <p:spPr>
          <a:xfrm>
            <a:off x="628650" y="1109785"/>
            <a:ext cx="7886700" cy="5067178"/>
          </a:xfrm>
        </p:spPr>
        <p:txBody>
          <a:bodyPr/>
          <a:lstStyle/>
          <a:p>
            <a:pPr marL="0" indent="0">
              <a:buNone/>
            </a:pPr>
            <a:r>
              <a:rPr lang="en-US" dirty="0" smtClean="0">
                <a:solidFill>
                  <a:srgbClr val="0070C0"/>
                </a:solidFill>
              </a:rPr>
              <a:t> </a:t>
            </a:r>
            <a:r>
              <a:rPr lang="en-US" sz="2400" dirty="0" smtClean="0">
                <a:solidFill>
                  <a:srgbClr val="0070C0"/>
                </a:solidFill>
                <a:latin typeface="Times New Roman" panose="02020603050405020304" pitchFamily="18" charset="0"/>
                <a:cs typeface="Times New Roman" panose="02020603050405020304" pitchFamily="18" charset="0"/>
              </a:rPr>
              <a:t>Agent </a:t>
            </a:r>
            <a:r>
              <a:rPr lang="en-US" sz="2400" dirty="0" smtClean="0">
                <a:latin typeface="Times New Roman" panose="02020603050405020304" pitchFamily="18" charset="0"/>
                <a:cs typeface="Times New Roman" panose="02020603050405020304" pitchFamily="18" charset="0"/>
              </a:rPr>
              <a:t>– Toga </a:t>
            </a:r>
            <a:r>
              <a:rPr lang="en-US" sz="2400" dirty="0" err="1" smtClean="0">
                <a:latin typeface="Times New Roman" panose="02020603050405020304" pitchFamily="18" charset="0"/>
                <a:cs typeface="Times New Roman" panose="02020603050405020304" pitchFamily="18" charset="0"/>
              </a:rPr>
              <a:t>viridae</a:t>
            </a:r>
            <a:r>
              <a:rPr lang="en-US" sz="2400" dirty="0" smtClean="0">
                <a:latin typeface="Times New Roman" panose="02020603050405020304" pitchFamily="18" charset="0"/>
                <a:cs typeface="Times New Roman" panose="02020603050405020304" pitchFamily="18" charset="0"/>
              </a:rPr>
              <a:t> ( Genus- Alpha virus)</a:t>
            </a:r>
          </a:p>
          <a:p>
            <a:pPr marL="0" indent="0">
              <a:buNone/>
            </a:pPr>
            <a:r>
              <a:rPr lang="en-US" sz="2400" dirty="0">
                <a:latin typeface="Times New Roman" panose="02020603050405020304" pitchFamily="18" charset="0"/>
                <a:cs typeface="Times New Roman" panose="02020603050405020304" pitchFamily="18" charset="0"/>
              </a:rPr>
              <a:t> </a:t>
            </a:r>
            <a:r>
              <a:rPr lang="en-US" sz="2400" dirty="0" smtClean="0">
                <a:solidFill>
                  <a:srgbClr val="0070C0"/>
                </a:solidFill>
                <a:latin typeface="Times New Roman" panose="02020603050405020304" pitchFamily="18" charset="0"/>
                <a:cs typeface="Times New Roman" panose="02020603050405020304" pitchFamily="18" charset="0"/>
              </a:rPr>
              <a:t>Vector</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Aedes</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aegypti</a:t>
            </a:r>
            <a:r>
              <a:rPr lang="en-US" sz="2400" dirty="0" smtClean="0">
                <a:latin typeface="Times New Roman" panose="02020603050405020304" pitchFamily="18" charset="0"/>
                <a:cs typeface="Times New Roman" panose="02020603050405020304" pitchFamily="18" charset="0"/>
              </a:rPr>
              <a:t> </a:t>
            </a:r>
          </a:p>
          <a:p>
            <a:pPr marL="0" indent="0">
              <a:buNone/>
            </a:pPr>
            <a:r>
              <a:rPr lang="en-US" sz="2400" dirty="0">
                <a:solidFill>
                  <a:srgbClr val="0070C0"/>
                </a:solidFill>
                <a:latin typeface="Times New Roman" panose="02020603050405020304" pitchFamily="18" charset="0"/>
                <a:cs typeface="Times New Roman" panose="02020603050405020304" pitchFamily="18" charset="0"/>
              </a:rPr>
              <a:t> </a:t>
            </a:r>
            <a:r>
              <a:rPr lang="en-US" sz="2400" dirty="0" smtClean="0">
                <a:solidFill>
                  <a:srgbClr val="0070C0"/>
                </a:solidFill>
                <a:latin typeface="Times New Roman" panose="02020603050405020304" pitchFamily="18" charset="0"/>
                <a:cs typeface="Times New Roman" panose="02020603050405020304" pitchFamily="18" charset="0"/>
              </a:rPr>
              <a:t>Symptom </a:t>
            </a:r>
            <a:r>
              <a:rPr lang="en-US" sz="2400" dirty="0" smtClean="0">
                <a:latin typeface="Times New Roman" panose="02020603050405020304" pitchFamily="18" charset="0"/>
                <a:cs typeface="Times New Roman" panose="02020603050405020304" pitchFamily="18" charset="0"/>
              </a:rPr>
              <a:t>– Fever, Joint pain , Headache, muscle,          		         joint swelling, rash </a:t>
            </a:r>
          </a:p>
          <a:p>
            <a:pPr marL="0" indent="0">
              <a:buNone/>
            </a:pPr>
            <a:r>
              <a:rPr lang="en-US" sz="2400" dirty="0">
                <a:solidFill>
                  <a:srgbClr val="0070C0"/>
                </a:solidFill>
                <a:latin typeface="Times New Roman" panose="02020603050405020304" pitchFamily="18" charset="0"/>
                <a:cs typeface="Times New Roman" panose="02020603050405020304" pitchFamily="18" charset="0"/>
              </a:rPr>
              <a:t> </a:t>
            </a:r>
            <a:r>
              <a:rPr lang="en-US" sz="2400" dirty="0" smtClean="0">
                <a:solidFill>
                  <a:srgbClr val="0070C0"/>
                </a:solidFill>
                <a:latin typeface="Times New Roman" panose="02020603050405020304" pitchFamily="18" charset="0"/>
                <a:cs typeface="Times New Roman" panose="02020603050405020304" pitchFamily="18" charset="0"/>
              </a:rPr>
              <a:t>No vaccine to prevent or medicine to treat </a:t>
            </a:r>
            <a:r>
              <a:rPr lang="en-US" sz="2400" dirty="0" err="1">
                <a:solidFill>
                  <a:srgbClr val="0070C0"/>
                </a:solidFill>
                <a:latin typeface="Times New Roman" panose="02020603050405020304" pitchFamily="18" charset="0"/>
                <a:cs typeface="Times New Roman" panose="02020603050405020304" pitchFamily="18" charset="0"/>
              </a:rPr>
              <a:t>C</a:t>
            </a:r>
            <a:r>
              <a:rPr lang="en-US" sz="2400" dirty="0" err="1" smtClean="0">
                <a:solidFill>
                  <a:srgbClr val="0070C0"/>
                </a:solidFill>
                <a:latin typeface="Times New Roman" panose="02020603050405020304" pitchFamily="18" charset="0"/>
                <a:cs typeface="Times New Roman" panose="02020603050405020304" pitchFamily="18" charset="0"/>
              </a:rPr>
              <a:t>hikungunya</a:t>
            </a:r>
            <a:r>
              <a:rPr lang="en-US" sz="2400" dirty="0" smtClean="0">
                <a:solidFill>
                  <a:srgbClr val="0070C0"/>
                </a:solidFill>
                <a:latin typeface="Times New Roman" panose="02020603050405020304" pitchFamily="18" charset="0"/>
                <a:cs typeface="Times New Roman" panose="02020603050405020304" pitchFamily="18" charset="0"/>
              </a:rPr>
              <a:t> virus infection.</a:t>
            </a:r>
          </a:p>
          <a:p>
            <a:pPr marL="0" indent="0">
              <a:buNone/>
            </a:pPr>
            <a:r>
              <a:rPr lang="en-US" sz="2400" dirty="0" smtClean="0">
                <a:solidFill>
                  <a:srgbClr val="0070C0"/>
                </a:solidFill>
                <a:latin typeface="Times New Roman" panose="02020603050405020304" pitchFamily="18" charset="0"/>
                <a:cs typeface="Times New Roman" panose="02020603050405020304" pitchFamily="18" charset="0"/>
              </a:rPr>
              <a:t>Transmission</a:t>
            </a:r>
            <a:r>
              <a:rPr lang="en-US" sz="2400" dirty="0" smtClean="0">
                <a:latin typeface="Times New Roman" panose="02020603050405020304" pitchFamily="18" charset="0"/>
                <a:cs typeface="Times New Roman" panose="02020603050405020304" pitchFamily="18" charset="0"/>
              </a:rPr>
              <a:t> </a:t>
            </a:r>
          </a:p>
          <a:p>
            <a:pPr marL="0" indent="0">
              <a:buNone/>
            </a:pPr>
            <a:r>
              <a:rPr lang="en-US" sz="2400" dirty="0">
                <a:latin typeface="Times New Roman" panose="02020603050405020304" pitchFamily="18" charset="0"/>
                <a:cs typeface="Times New Roman" panose="02020603050405020304" pitchFamily="18" charset="0"/>
              </a:rPr>
              <a:t> T</a:t>
            </a:r>
            <a:r>
              <a:rPr lang="en-US" sz="2400" dirty="0" smtClean="0">
                <a:latin typeface="Times New Roman" panose="02020603050405020304" pitchFamily="18" charset="0"/>
                <a:cs typeface="Times New Roman" panose="02020603050405020304" pitchFamily="18" charset="0"/>
              </a:rPr>
              <a:t>hrough mosquito bite</a:t>
            </a:r>
          </a:p>
          <a:p>
            <a:pPr marL="0" indent="0">
              <a:buNone/>
            </a:pP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Rarely Blood transfusion</a:t>
            </a:r>
          </a:p>
          <a:p>
            <a:pPr marL="0" indent="0">
              <a:buNone/>
            </a:pPr>
            <a:r>
              <a:rPr lang="en-US" sz="2400" dirty="0">
                <a:solidFill>
                  <a:srgbClr val="0070C0"/>
                </a:solidFill>
                <a:latin typeface="Times New Roman" panose="02020603050405020304" pitchFamily="18" charset="0"/>
                <a:cs typeface="Times New Roman" panose="02020603050405020304" pitchFamily="18" charset="0"/>
              </a:rPr>
              <a:t> </a:t>
            </a:r>
            <a:r>
              <a:rPr lang="en-US" sz="2400" dirty="0" smtClean="0">
                <a:solidFill>
                  <a:srgbClr val="0070C0"/>
                </a:solidFill>
                <a:latin typeface="Times New Roman" panose="02020603050405020304" pitchFamily="18" charset="0"/>
                <a:cs typeface="Times New Roman" panose="02020603050405020304" pitchFamily="18" charset="0"/>
              </a:rPr>
              <a:t>Prevention </a:t>
            </a:r>
            <a:r>
              <a:rPr lang="en-US" sz="2400" dirty="0" smtClean="0">
                <a:latin typeface="Times New Roman" panose="02020603050405020304" pitchFamily="18" charset="0"/>
                <a:cs typeface="Times New Roman" panose="02020603050405020304" pitchFamily="18" charset="0"/>
              </a:rPr>
              <a:t>– Same as dengue </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737763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59912" y="1081089"/>
            <a:ext cx="7886700" cy="4592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55718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28600"/>
            <a:ext cx="8382000" cy="685800"/>
          </a:xfrm>
        </p:spPr>
        <p:txBody>
          <a:bodyPr>
            <a:normAutofit/>
          </a:bodyPr>
          <a:lstStyle/>
          <a:p>
            <a:pPr algn="l"/>
            <a:r>
              <a:rPr lang="en-US" sz="4000" dirty="0">
                <a:latin typeface="Arial Rounded MT Bold" pitchFamily="34" charset="0"/>
              </a:rPr>
              <a:t>Some (More) definitions </a:t>
            </a:r>
          </a:p>
        </p:txBody>
      </p:sp>
      <p:sp>
        <p:nvSpPr>
          <p:cNvPr id="6" name="Content Placeholder 2"/>
          <p:cNvSpPr txBox="1">
            <a:spLocks/>
          </p:cNvSpPr>
          <p:nvPr/>
        </p:nvSpPr>
        <p:spPr>
          <a:xfrm>
            <a:off x="457200" y="914400"/>
            <a:ext cx="8458200" cy="5638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Font typeface="Arial" pitchFamily="34" charset="0"/>
              <a:buNone/>
            </a:pPr>
            <a:r>
              <a:rPr lang="en-US" sz="2400" b="1" dirty="0">
                <a:latin typeface="Cambria" pitchFamily="18" charset="0"/>
                <a:ea typeface="Cambria" pitchFamily="18" charset="0"/>
              </a:rPr>
              <a:t>Emerging Infectious Diseases</a:t>
            </a:r>
            <a:endParaRPr lang="en-US" sz="2200" b="1" dirty="0">
              <a:latin typeface="Cambria" pitchFamily="18" charset="0"/>
              <a:ea typeface="Cambria" pitchFamily="18" charset="0"/>
            </a:endParaRPr>
          </a:p>
          <a:p>
            <a:pPr marL="0" indent="0" algn="just">
              <a:buNone/>
            </a:pPr>
            <a:r>
              <a:rPr lang="en-US" sz="2200" dirty="0">
                <a:latin typeface="Cambria" pitchFamily="18" charset="0"/>
                <a:ea typeface="Cambria" pitchFamily="18" charset="0"/>
              </a:rPr>
              <a:t>Infections that have </a:t>
            </a:r>
            <a:r>
              <a:rPr lang="en-US" sz="2200" b="1" dirty="0">
                <a:latin typeface="Cambria" pitchFamily="18" charset="0"/>
                <a:ea typeface="Cambria" pitchFamily="18" charset="0"/>
              </a:rPr>
              <a:t>recently appeared </a:t>
            </a:r>
            <a:r>
              <a:rPr lang="en-US" sz="2200" dirty="0">
                <a:latin typeface="Cambria" pitchFamily="18" charset="0"/>
                <a:ea typeface="Cambria" pitchFamily="18" charset="0"/>
              </a:rPr>
              <a:t>within a population or those whose </a:t>
            </a:r>
            <a:r>
              <a:rPr lang="en-US" sz="2200" b="1" dirty="0">
                <a:latin typeface="Cambria" pitchFamily="18" charset="0"/>
                <a:ea typeface="Cambria" pitchFamily="18" charset="0"/>
              </a:rPr>
              <a:t>incidence or geographic range is rapidly increasing </a:t>
            </a:r>
            <a:r>
              <a:rPr lang="en-US" sz="2200" dirty="0">
                <a:latin typeface="Cambria" pitchFamily="18" charset="0"/>
                <a:ea typeface="Cambria" pitchFamily="18" charset="0"/>
              </a:rPr>
              <a:t>or threatens to increase in the near future. Mostly these were undetected previously.</a:t>
            </a:r>
          </a:p>
          <a:p>
            <a:pPr marL="0" indent="0" algn="just">
              <a:buNone/>
            </a:pPr>
            <a:r>
              <a:rPr lang="en-US" sz="2200" dirty="0">
                <a:latin typeface="Cambria" pitchFamily="18" charset="0"/>
                <a:ea typeface="Cambria" pitchFamily="18" charset="0"/>
              </a:rPr>
              <a:t>Such as: Chikungunya, </a:t>
            </a:r>
            <a:r>
              <a:rPr lang="en-US" sz="2200" dirty="0" err="1">
                <a:latin typeface="Cambria" pitchFamily="18" charset="0"/>
                <a:ea typeface="Cambria" pitchFamily="18" charset="0"/>
              </a:rPr>
              <a:t>Zika</a:t>
            </a:r>
            <a:r>
              <a:rPr lang="en-US" sz="2200" dirty="0">
                <a:latin typeface="Cambria" pitchFamily="18" charset="0"/>
                <a:ea typeface="Cambria" pitchFamily="18" charset="0"/>
              </a:rPr>
              <a:t>, </a:t>
            </a:r>
            <a:r>
              <a:rPr lang="en-US" sz="2200" dirty="0" err="1">
                <a:latin typeface="Cambria" pitchFamily="18" charset="0"/>
                <a:ea typeface="Cambria" pitchFamily="18" charset="0"/>
              </a:rPr>
              <a:t>Nipah</a:t>
            </a:r>
            <a:r>
              <a:rPr lang="en-US" sz="2200" dirty="0">
                <a:latin typeface="Cambria" pitchFamily="18" charset="0"/>
                <a:ea typeface="Cambria" pitchFamily="18" charset="0"/>
              </a:rPr>
              <a:t>, Ebola, Severe Acute Respiratory Syndrome (SARS) etc.</a:t>
            </a:r>
          </a:p>
          <a:p>
            <a:pPr marL="0" indent="0" algn="just">
              <a:buNone/>
            </a:pPr>
            <a:endParaRPr lang="en-US" sz="2400" b="1" dirty="0">
              <a:latin typeface="Cambria" pitchFamily="18" charset="0"/>
              <a:ea typeface="Cambria" pitchFamily="18" charset="0"/>
            </a:endParaRPr>
          </a:p>
          <a:p>
            <a:pPr marL="0" indent="0" algn="just">
              <a:buNone/>
            </a:pPr>
            <a:r>
              <a:rPr lang="en-US" sz="2400" b="1" dirty="0">
                <a:latin typeface="Cambria" pitchFamily="18" charset="0"/>
                <a:ea typeface="Cambria" pitchFamily="18" charset="0"/>
              </a:rPr>
              <a:t>Re-emerging Infectious Diseases</a:t>
            </a:r>
          </a:p>
          <a:p>
            <a:pPr marL="0" indent="0" algn="just">
              <a:buNone/>
            </a:pPr>
            <a:r>
              <a:rPr lang="en-US" sz="2200" dirty="0">
                <a:latin typeface="Cambria" pitchFamily="18" charset="0"/>
                <a:ea typeface="Cambria" pitchFamily="18" charset="0"/>
              </a:rPr>
              <a:t>Diseases that </a:t>
            </a:r>
            <a:r>
              <a:rPr lang="en-US" sz="2200" b="1" dirty="0">
                <a:latin typeface="Cambria" pitchFamily="18" charset="0"/>
                <a:ea typeface="Cambria" pitchFamily="18" charset="0"/>
              </a:rPr>
              <a:t>once were major health problems</a:t>
            </a:r>
            <a:r>
              <a:rPr lang="en-US" sz="2200" dirty="0">
                <a:latin typeface="Cambria" pitchFamily="18" charset="0"/>
                <a:ea typeface="Cambria" pitchFamily="18" charset="0"/>
              </a:rPr>
              <a:t> globally or in a particular country, and then </a:t>
            </a:r>
            <a:r>
              <a:rPr lang="en-US" sz="2200" b="1" dirty="0">
                <a:latin typeface="Cambria" pitchFamily="18" charset="0"/>
                <a:ea typeface="Cambria" pitchFamily="18" charset="0"/>
              </a:rPr>
              <a:t>declined dramatically</a:t>
            </a:r>
            <a:r>
              <a:rPr lang="en-US" sz="2200" dirty="0">
                <a:latin typeface="Cambria" pitchFamily="18" charset="0"/>
                <a:ea typeface="Cambria" pitchFamily="18" charset="0"/>
              </a:rPr>
              <a:t>, but are </a:t>
            </a:r>
            <a:r>
              <a:rPr lang="en-US" sz="2200" b="1" dirty="0">
                <a:latin typeface="Cambria" pitchFamily="18" charset="0"/>
                <a:ea typeface="Cambria" pitchFamily="18" charset="0"/>
              </a:rPr>
              <a:t>again becoming health problems</a:t>
            </a:r>
            <a:r>
              <a:rPr lang="en-US" sz="2200" dirty="0">
                <a:latin typeface="Cambria" pitchFamily="18" charset="0"/>
                <a:ea typeface="Cambria" pitchFamily="18" charset="0"/>
              </a:rPr>
              <a:t> for a significant proportion of the population. Mostly due to change in agents</a:t>
            </a:r>
          </a:p>
          <a:p>
            <a:pPr marL="0" indent="0" algn="just">
              <a:buNone/>
            </a:pPr>
            <a:r>
              <a:rPr lang="en-US" sz="2200" dirty="0">
                <a:latin typeface="Cambria" pitchFamily="18" charset="0"/>
                <a:ea typeface="Cambria" pitchFamily="18" charset="0"/>
              </a:rPr>
              <a:t>Such as: Cholera, Dengue, Malaria, Tuberculosis are examples.</a:t>
            </a:r>
          </a:p>
          <a:p>
            <a:pPr marL="0" indent="0" algn="just">
              <a:buNone/>
            </a:pPr>
            <a:endParaRPr lang="en-US" sz="2200" dirty="0">
              <a:latin typeface="Cambria" pitchFamily="18" charset="0"/>
              <a:ea typeface="Cambria" pitchFamily="18" charset="0"/>
            </a:endParaRPr>
          </a:p>
          <a:p>
            <a:pPr marL="0" indent="0" algn="just">
              <a:buNone/>
            </a:pPr>
            <a:endParaRPr lang="en-US" sz="2200" dirty="0">
              <a:latin typeface="Cambria" pitchFamily="18" charset="0"/>
              <a:ea typeface="Cambria" pitchFamily="18" charset="0"/>
            </a:endParaRPr>
          </a:p>
        </p:txBody>
      </p:sp>
    </p:spTree>
    <p:extLst>
      <p:ext uri="{BB962C8B-B14F-4D97-AF65-F5344CB8AC3E}">
        <p14:creationId xmlns:p14="http://schemas.microsoft.com/office/powerpoint/2010/main" val="425234001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latin typeface="Times New Roman" panose="02020603050405020304" pitchFamily="18" charset="0"/>
                <a:cs typeface="Times New Roman" panose="02020603050405020304" pitchFamily="18" charset="0"/>
              </a:rPr>
              <a:t>Outbreak</a:t>
            </a:r>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r>
              <a:rPr lang="en-US" sz="2400" dirty="0">
                <a:latin typeface="Times New Roman" panose="02020603050405020304" pitchFamily="18" charset="0"/>
                <a:cs typeface="Times New Roman" panose="02020603050405020304" pitchFamily="18" charset="0"/>
              </a:rPr>
              <a:t>An </a:t>
            </a:r>
            <a:r>
              <a:rPr lang="en-US" sz="2400" b="1" dirty="0" smtClean="0">
                <a:latin typeface="Times New Roman" panose="02020603050405020304" pitchFamily="18" charset="0"/>
                <a:cs typeface="Times New Roman" panose="02020603050405020304" pitchFamily="18" charset="0"/>
              </a:rPr>
              <a:t>outbreak</a:t>
            </a:r>
            <a:r>
              <a:rPr lang="en-US" sz="2400" dirty="0">
                <a:latin typeface="Times New Roman" panose="02020603050405020304" pitchFamily="18" charset="0"/>
                <a:cs typeface="Times New Roman" panose="02020603050405020304" pitchFamily="18" charset="0"/>
              </a:rPr>
              <a:t> is the occurrence of more cases of disease than expected in a given area or among a specific group of people over a particular period of time. Usually, the cases are presumed to have a common cause or to be related to one another in some way.</a:t>
            </a:r>
          </a:p>
        </p:txBody>
      </p:sp>
    </p:spTree>
    <p:extLst>
      <p:ext uri="{BB962C8B-B14F-4D97-AF65-F5344CB8AC3E}">
        <p14:creationId xmlns:p14="http://schemas.microsoft.com/office/powerpoint/2010/main" val="334788087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latin typeface="Times New Roman" panose="02020603050405020304" pitchFamily="18" charset="0"/>
                <a:cs typeface="Times New Roman" panose="02020603050405020304" pitchFamily="18" charset="0"/>
              </a:rPr>
              <a:t>Steps of outbreak investigation </a:t>
            </a:r>
            <a:endParaRPr lang="en-US"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0" indent="0">
              <a:buNone/>
            </a:pPr>
            <a:r>
              <a:rPr lang="en-US" sz="2400" dirty="0" smtClean="0">
                <a:latin typeface="Times New Roman" panose="02020603050405020304" pitchFamily="18" charset="0"/>
                <a:cs typeface="Times New Roman" panose="02020603050405020304" pitchFamily="18" charset="0"/>
              </a:rPr>
              <a:t>Step 1: Prepare for field work</a:t>
            </a:r>
          </a:p>
          <a:p>
            <a:pPr marL="0" indent="0">
              <a:buNone/>
            </a:pPr>
            <a:r>
              <a:rPr lang="en-US" sz="2400" dirty="0" smtClean="0">
                <a:latin typeface="Times New Roman" panose="02020603050405020304" pitchFamily="18" charset="0"/>
                <a:cs typeface="Times New Roman" panose="02020603050405020304" pitchFamily="18" charset="0"/>
              </a:rPr>
              <a:t>Step 2: Establish the existence of an outbreak</a:t>
            </a:r>
          </a:p>
          <a:p>
            <a:pPr marL="0" indent="0">
              <a:buNone/>
            </a:pPr>
            <a:r>
              <a:rPr lang="en-US" sz="2400" dirty="0" smtClean="0">
                <a:latin typeface="Times New Roman" panose="02020603050405020304" pitchFamily="18" charset="0"/>
                <a:cs typeface="Times New Roman" panose="02020603050405020304" pitchFamily="18" charset="0"/>
              </a:rPr>
              <a:t>Step 3: Verify the diagnosis</a:t>
            </a:r>
          </a:p>
          <a:p>
            <a:pPr marL="0" indent="0">
              <a:buNone/>
            </a:pPr>
            <a:r>
              <a:rPr lang="en-US" sz="2400" dirty="0" smtClean="0">
                <a:latin typeface="Times New Roman" panose="02020603050405020304" pitchFamily="18" charset="0"/>
                <a:cs typeface="Times New Roman" panose="02020603050405020304" pitchFamily="18" charset="0"/>
              </a:rPr>
              <a:t>Step 4: Define and identify cases</a:t>
            </a:r>
          </a:p>
          <a:p>
            <a:pPr marL="0" indent="0">
              <a:buNone/>
            </a:pPr>
            <a:r>
              <a:rPr lang="en-US" sz="2400" dirty="0" smtClean="0">
                <a:latin typeface="Times New Roman" panose="02020603050405020304" pitchFamily="18" charset="0"/>
                <a:cs typeface="Times New Roman" panose="02020603050405020304" pitchFamily="18" charset="0"/>
              </a:rPr>
              <a:t>Step 5: Preform Descriptive epidemiology</a:t>
            </a:r>
          </a:p>
          <a:p>
            <a:pPr marL="0" indent="0">
              <a:buNone/>
            </a:pPr>
            <a:r>
              <a:rPr lang="en-US" sz="2400" dirty="0" smtClean="0">
                <a:latin typeface="Times New Roman" panose="02020603050405020304" pitchFamily="18" charset="0"/>
                <a:cs typeface="Times New Roman" panose="02020603050405020304" pitchFamily="18" charset="0"/>
              </a:rPr>
              <a:t>Step 6: Develop Hypothesis</a:t>
            </a:r>
          </a:p>
          <a:p>
            <a:pPr marL="0" indent="0">
              <a:buNone/>
            </a:pPr>
            <a:r>
              <a:rPr lang="en-US" sz="2400" dirty="0" smtClean="0">
                <a:latin typeface="Times New Roman" panose="02020603050405020304" pitchFamily="18" charset="0"/>
                <a:cs typeface="Times New Roman" panose="02020603050405020304" pitchFamily="18" charset="0"/>
              </a:rPr>
              <a:t>Step 7: Evaluate hypothesis</a:t>
            </a:r>
          </a:p>
          <a:p>
            <a:pPr marL="0" indent="0">
              <a:buNone/>
            </a:pPr>
            <a:r>
              <a:rPr lang="en-US" sz="2400" dirty="0" smtClean="0">
                <a:latin typeface="Times New Roman" panose="02020603050405020304" pitchFamily="18" charset="0"/>
                <a:cs typeface="Times New Roman" panose="02020603050405020304" pitchFamily="18" charset="0"/>
              </a:rPr>
              <a:t>Step 8: Execute additional Studies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252918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1758" y="719015"/>
            <a:ext cx="7886700" cy="4351338"/>
          </a:xfrm>
        </p:spPr>
        <p:txBody>
          <a:bodyPr>
            <a:normAutofit/>
          </a:bodyPr>
          <a:lstStyle/>
          <a:p>
            <a:pPr marL="0" indent="0">
              <a:buNone/>
            </a:pPr>
            <a:r>
              <a:rPr lang="en-US" sz="2400" dirty="0" smtClean="0">
                <a:latin typeface="Times New Roman" panose="02020603050405020304" pitchFamily="18" charset="0"/>
                <a:cs typeface="Times New Roman" panose="02020603050405020304" pitchFamily="18" charset="0"/>
              </a:rPr>
              <a:t> Step 9: Implement control and preventive measures</a:t>
            </a:r>
          </a:p>
          <a:p>
            <a:pPr marL="0" indent="0">
              <a:buNone/>
            </a:pP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Step 10: communicate Findings</a:t>
            </a:r>
          </a:p>
          <a:p>
            <a:pPr marL="0" indent="0">
              <a:buNone/>
            </a:pP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Step 11: Follow up and recommendations</a:t>
            </a:r>
            <a:endParaRPr lang="en-US" sz="2400" dirty="0">
              <a:latin typeface="Times New Roman" panose="02020603050405020304" pitchFamily="18" charset="0"/>
              <a:cs typeface="Times New Roman" panose="02020603050405020304" pitchFamily="18" charset="0"/>
            </a:endParaRPr>
          </a:p>
        </p:txBody>
      </p:sp>
      <p:pic>
        <p:nvPicPr>
          <p:cNvPr id="2050" name="Picture 2" descr="Image result for outbreak of ebola images h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467" y="2618153"/>
            <a:ext cx="3814641" cy="22117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outbreak of sars images hd"/>
          <p:cNvPicPr/>
          <p:nvPr/>
        </p:nvPicPr>
        <p:blipFill>
          <a:blip r:embed="rId3">
            <a:extLst>
              <a:ext uri="{28A0092B-C50C-407E-A947-70E740481C1C}">
                <a14:useLocalDpi xmlns:a14="http://schemas.microsoft.com/office/drawing/2010/main" val="0"/>
              </a:ext>
            </a:extLst>
          </a:blip>
          <a:srcRect/>
          <a:stretch>
            <a:fillRect/>
          </a:stretch>
        </p:blipFill>
        <p:spPr bwMode="auto">
          <a:xfrm>
            <a:off x="4934194" y="2618153"/>
            <a:ext cx="3354510" cy="2211754"/>
          </a:xfrm>
          <a:prstGeom prst="rect">
            <a:avLst/>
          </a:prstGeom>
          <a:noFill/>
          <a:ln>
            <a:noFill/>
          </a:ln>
        </p:spPr>
      </p:pic>
      <p:sp>
        <p:nvSpPr>
          <p:cNvPr id="4" name="TextBox 3"/>
          <p:cNvSpPr txBox="1"/>
          <p:nvPr/>
        </p:nvSpPr>
        <p:spPr>
          <a:xfrm>
            <a:off x="710467" y="5078169"/>
            <a:ext cx="3814641" cy="369332"/>
          </a:xfrm>
          <a:prstGeom prst="rect">
            <a:avLst/>
          </a:prstGeom>
          <a:noFill/>
        </p:spPr>
        <p:txBody>
          <a:bodyPr wrap="square" rtlCol="0">
            <a:spAutoFit/>
          </a:bodyPr>
          <a:lstStyle/>
          <a:p>
            <a:r>
              <a:rPr lang="en-US" dirty="0" smtClean="0">
                <a:solidFill>
                  <a:srgbClr val="FF0000"/>
                </a:solidFill>
                <a:latin typeface="Times New Roman" panose="02020603050405020304" pitchFamily="18" charset="0"/>
                <a:cs typeface="Times New Roman" panose="02020603050405020304" pitchFamily="18" charset="0"/>
              </a:rPr>
              <a:t>Ebola outbreak </a:t>
            </a:r>
            <a:endParaRPr lang="en-US" dirty="0">
              <a:solidFill>
                <a:srgbClr val="FF0000"/>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4934194" y="5078169"/>
            <a:ext cx="3123468" cy="369332"/>
          </a:xfrm>
          <a:prstGeom prst="rect">
            <a:avLst/>
          </a:prstGeom>
          <a:noFill/>
        </p:spPr>
        <p:txBody>
          <a:bodyPr wrap="square" rtlCol="0">
            <a:spAutoFit/>
          </a:bodyPr>
          <a:lstStyle/>
          <a:p>
            <a:r>
              <a:rPr lang="en-US" dirty="0" smtClean="0">
                <a:solidFill>
                  <a:srgbClr val="FF0000"/>
                </a:solidFill>
                <a:latin typeface="Times New Roman" panose="02020603050405020304" pitchFamily="18" charset="0"/>
                <a:cs typeface="Times New Roman" panose="02020603050405020304" pitchFamily="18" charset="0"/>
              </a:rPr>
              <a:t>SARS outbreak</a:t>
            </a:r>
            <a:endParaRPr lang="en-US"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07250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3200" dirty="0" smtClean="0">
                <a:latin typeface="Times New Roman" panose="02020603050405020304" pitchFamily="18" charset="0"/>
                <a:cs typeface="Times New Roman" panose="02020603050405020304" pitchFamily="18" charset="0"/>
              </a:rPr>
              <a:t>                                                          Fomites</a:t>
            </a:r>
          </a:p>
          <a:p>
            <a:pPr marL="0" indent="0">
              <a:buNone/>
            </a:pPr>
            <a:endParaRPr lang="en-US" sz="3200" dirty="0">
              <a:latin typeface="Times New Roman" panose="02020603050405020304" pitchFamily="18" charset="0"/>
              <a:cs typeface="Times New Roman" panose="02020603050405020304" pitchFamily="18" charset="0"/>
            </a:endParaRPr>
          </a:p>
          <a:p>
            <a:pPr marL="0" indent="0">
              <a:buNone/>
            </a:pPr>
            <a:endParaRPr lang="en-US" sz="3200" dirty="0" smtClean="0">
              <a:latin typeface="Times New Roman" panose="02020603050405020304" pitchFamily="18" charset="0"/>
              <a:cs typeface="Times New Roman" panose="02020603050405020304" pitchFamily="18" charset="0"/>
            </a:endParaRPr>
          </a:p>
          <a:p>
            <a:pPr marL="0" indent="0">
              <a:buNone/>
            </a:pPr>
            <a:endParaRPr lang="en-US" sz="3200" dirty="0" smtClean="0">
              <a:latin typeface="Times New Roman" panose="02020603050405020304" pitchFamily="18" charset="0"/>
              <a:cs typeface="Times New Roman" panose="02020603050405020304" pitchFamily="18" charset="0"/>
            </a:endParaRPr>
          </a:p>
          <a:p>
            <a:pPr marL="0" indent="0">
              <a:buNone/>
            </a:pPr>
            <a:r>
              <a:rPr lang="en-US" sz="3200" dirty="0" smtClean="0">
                <a:latin typeface="Times New Roman" panose="02020603050405020304" pitchFamily="18" charset="0"/>
                <a:cs typeface="Times New Roman" panose="02020603050405020304" pitchFamily="18" charset="0"/>
              </a:rPr>
              <a:t>Contaminated food or water  </a:t>
            </a:r>
            <a:endParaRPr lang="en-US" sz="3200" dirty="0">
              <a:latin typeface="Times New Roman" panose="02020603050405020304" pitchFamily="18" charset="0"/>
              <a:cs typeface="Times New Roman" panose="02020603050405020304" pitchFamily="18" charset="0"/>
            </a:endParaRPr>
          </a:p>
        </p:txBody>
      </p:sp>
      <p:pic>
        <p:nvPicPr>
          <p:cNvPr id="4" name="Picture 3" descr="Image result for door knob image"/>
          <p:cNvPicPr/>
          <p:nvPr/>
        </p:nvPicPr>
        <p:blipFill rotWithShape="1">
          <a:blip r:embed="rId2">
            <a:extLst>
              <a:ext uri="{28A0092B-C50C-407E-A947-70E740481C1C}">
                <a14:useLocalDpi xmlns:a14="http://schemas.microsoft.com/office/drawing/2010/main" val="0"/>
              </a:ext>
            </a:extLst>
          </a:blip>
          <a:srcRect l="855" t="18803" r="17735" b="12607"/>
          <a:stretch/>
        </p:blipFill>
        <p:spPr bwMode="auto">
          <a:xfrm>
            <a:off x="1127197" y="1637078"/>
            <a:ext cx="3265049" cy="1801691"/>
          </a:xfrm>
          <a:prstGeom prst="rect">
            <a:avLst/>
          </a:prstGeom>
          <a:noFill/>
          <a:ln>
            <a:noFill/>
          </a:ln>
          <a:extLst>
            <a:ext uri="{53640926-AAD7-44D8-BBD7-CCE9431645EC}">
              <a14:shadowObscured xmlns:a14="http://schemas.microsoft.com/office/drawing/2010/main"/>
            </a:ext>
          </a:extLst>
        </p:spPr>
      </p:pic>
      <p:pic>
        <p:nvPicPr>
          <p:cNvPr id="5" name="Picture 4" descr="Image result for contaminated food image"/>
          <p:cNvPicPr/>
          <p:nvPr/>
        </p:nvPicPr>
        <p:blipFill rotWithShape="1">
          <a:blip r:embed="rId3">
            <a:extLst>
              <a:ext uri="{28A0092B-C50C-407E-A947-70E740481C1C}">
                <a14:useLocalDpi xmlns:a14="http://schemas.microsoft.com/office/drawing/2010/main" val="0"/>
              </a:ext>
            </a:extLst>
          </a:blip>
          <a:srcRect l="-1067" t="8571" r="21733" b="3238"/>
          <a:stretch/>
        </p:blipFill>
        <p:spPr bwMode="auto">
          <a:xfrm>
            <a:off x="5483054" y="3790461"/>
            <a:ext cx="2832515" cy="201136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7421029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DB3648CC-08B3-4B23-9D0A-046BD2509CAA}"/>
              </a:ext>
            </a:extLst>
          </p:cNvPr>
          <p:cNvSpPr txBox="1">
            <a:spLocks/>
          </p:cNvSpPr>
          <p:nvPr/>
        </p:nvSpPr>
        <p:spPr>
          <a:xfrm>
            <a:off x="457200" y="914400"/>
            <a:ext cx="8458200" cy="5638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b="1" dirty="0">
                <a:latin typeface="Cambria" pitchFamily="18" charset="0"/>
                <a:ea typeface="Cambria" pitchFamily="18" charset="0"/>
              </a:rPr>
              <a:t>How vaccines work:</a:t>
            </a:r>
            <a:br>
              <a:rPr lang="en-US" sz="2400" b="1" dirty="0">
                <a:latin typeface="Cambria" pitchFamily="18" charset="0"/>
                <a:ea typeface="Cambria" pitchFamily="18" charset="0"/>
              </a:rPr>
            </a:br>
            <a:r>
              <a:rPr lang="en-US" sz="2400" dirty="0">
                <a:hlinkClick r:id="rId2"/>
              </a:rPr>
              <a:t>https://www.youtube.com/watch?v=-muIoWofsCE</a:t>
            </a:r>
            <a:r>
              <a:rPr lang="en-US" sz="2400" dirty="0"/>
              <a:t> </a:t>
            </a:r>
          </a:p>
          <a:p>
            <a:pPr marL="0" indent="0">
              <a:buNone/>
            </a:pPr>
            <a:endParaRPr lang="en-US" sz="2400" dirty="0">
              <a:latin typeface="Cambria" pitchFamily="18" charset="0"/>
              <a:ea typeface="Cambria" pitchFamily="18" charset="0"/>
            </a:endParaRPr>
          </a:p>
          <a:p>
            <a:pPr marL="0" indent="0">
              <a:buNone/>
            </a:pPr>
            <a:endParaRPr lang="en-US" sz="2400" dirty="0">
              <a:latin typeface="Cambria" pitchFamily="18" charset="0"/>
              <a:ea typeface="Cambria" pitchFamily="18" charset="0"/>
            </a:endParaRPr>
          </a:p>
          <a:p>
            <a:pPr marL="0" indent="0">
              <a:buNone/>
            </a:pPr>
            <a:r>
              <a:rPr lang="en-US" sz="2400" b="1" dirty="0">
                <a:latin typeface="Cambria" pitchFamily="18" charset="0"/>
                <a:ea typeface="Cambria" pitchFamily="18" charset="0"/>
              </a:rPr>
              <a:t>Herd Immunity:</a:t>
            </a:r>
          </a:p>
          <a:p>
            <a:pPr marL="0" indent="0">
              <a:buNone/>
            </a:pPr>
            <a:r>
              <a:rPr lang="en-US" sz="2400" dirty="0">
                <a:hlinkClick r:id="rId3"/>
              </a:rPr>
              <a:t>https://www.youtube.com/watch?v=8BUCi5Tuzms</a:t>
            </a:r>
            <a:endParaRPr lang="en-US" sz="2400" dirty="0"/>
          </a:p>
          <a:p>
            <a:pPr marL="0" indent="0">
              <a:buNone/>
            </a:pPr>
            <a:r>
              <a:rPr lang="en-US" sz="2400" dirty="0">
                <a:hlinkClick r:id="rId4"/>
              </a:rPr>
              <a:t>https://www.youtube.com/watch?v=UqKP-ETVvrc</a:t>
            </a:r>
            <a:endParaRPr lang="en-US" sz="2400" b="1" dirty="0">
              <a:latin typeface="Cambria" pitchFamily="18" charset="0"/>
              <a:ea typeface="Cambria" pitchFamily="18" charset="0"/>
            </a:endParaRPr>
          </a:p>
          <a:p>
            <a:pPr marL="0" indent="0">
              <a:buNone/>
            </a:pPr>
            <a:endParaRPr lang="en-US" sz="2400" b="1" dirty="0">
              <a:latin typeface="Cambria" pitchFamily="18" charset="0"/>
              <a:ea typeface="Cambria" pitchFamily="18" charset="0"/>
            </a:endParaRPr>
          </a:p>
          <a:p>
            <a:pPr marL="0" indent="0">
              <a:buNone/>
            </a:pPr>
            <a:endParaRPr lang="en-US" sz="2200" dirty="0">
              <a:latin typeface="Cambria" pitchFamily="18" charset="0"/>
              <a:ea typeface="Cambria" pitchFamily="18" charset="0"/>
            </a:endParaRPr>
          </a:p>
          <a:p>
            <a:pPr marL="0" indent="0" algn="just">
              <a:buNone/>
            </a:pPr>
            <a:endParaRPr lang="en-US" sz="2200" dirty="0">
              <a:latin typeface="Cambria" pitchFamily="18" charset="0"/>
              <a:ea typeface="Cambria" pitchFamily="18" charset="0"/>
            </a:endParaRPr>
          </a:p>
        </p:txBody>
      </p:sp>
    </p:spTree>
    <p:extLst>
      <p:ext uri="{BB962C8B-B14F-4D97-AF65-F5344CB8AC3E}">
        <p14:creationId xmlns:p14="http://schemas.microsoft.com/office/powerpoint/2010/main" val="402648959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Investigate an outbreak…..WHY?</a:t>
            </a:r>
            <a:endParaRPr lang="en-US" dirty="0"/>
          </a:p>
        </p:txBody>
      </p:sp>
      <p:sp>
        <p:nvSpPr>
          <p:cNvPr id="3" name="Content Placeholder 2"/>
          <p:cNvSpPr>
            <a:spLocks noGrp="1"/>
          </p:cNvSpPr>
          <p:nvPr>
            <p:ph idx="1"/>
          </p:nvPr>
        </p:nvSpPr>
        <p:spPr/>
        <p:txBody>
          <a:bodyPr>
            <a:normAutofit/>
          </a:bodyPr>
          <a:lstStyle/>
          <a:p>
            <a:pPr marL="514350" indent="-514350">
              <a:lnSpc>
                <a:spcPct val="150000"/>
              </a:lnSpc>
              <a:buFont typeface="+mj-lt"/>
              <a:buAutoNum type="arabicPeriod"/>
            </a:pPr>
            <a:r>
              <a:rPr lang="en-US" sz="2400" dirty="0" smtClean="0">
                <a:latin typeface="Times New Roman" panose="02020603050405020304" pitchFamily="18" charset="0"/>
                <a:cs typeface="Times New Roman" panose="02020603050405020304" pitchFamily="18" charset="0"/>
              </a:rPr>
              <a:t> Stop the Epidemic and pandemic</a:t>
            </a:r>
          </a:p>
          <a:p>
            <a:pPr marL="514350" indent="-514350">
              <a:lnSpc>
                <a:spcPct val="150000"/>
              </a:lnSpc>
              <a:buFont typeface="+mj-lt"/>
              <a:buAutoNum type="arabicPeriod"/>
            </a:pP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Prevent new episodes </a:t>
            </a:r>
          </a:p>
          <a:p>
            <a:pPr marL="514350" indent="-514350">
              <a:lnSpc>
                <a:spcPct val="150000"/>
              </a:lnSpc>
              <a:buFont typeface="+mj-lt"/>
              <a:buAutoNum type="arabicPeriod"/>
            </a:pP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Increase our knowledge</a:t>
            </a:r>
          </a:p>
          <a:p>
            <a:pPr marL="514350" indent="-514350">
              <a:lnSpc>
                <a:spcPct val="150000"/>
              </a:lnSpc>
              <a:buFont typeface="+mj-lt"/>
              <a:buAutoNum type="arabicPeriod"/>
            </a:pP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Evaluate the surveillance system</a:t>
            </a:r>
          </a:p>
          <a:p>
            <a:pPr marL="514350" indent="-514350">
              <a:lnSpc>
                <a:spcPct val="150000"/>
              </a:lnSpc>
              <a:buFont typeface="+mj-lt"/>
              <a:buAutoNum type="arabicPeriod"/>
            </a:pP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Put in place a </a:t>
            </a:r>
            <a:r>
              <a:rPr lang="en-US" sz="2400" dirty="0" err="1" smtClean="0">
                <a:latin typeface="Times New Roman" panose="02020603050405020304" pitchFamily="18" charset="0"/>
                <a:cs typeface="Times New Roman" panose="02020603050405020304" pitchFamily="18" charset="0"/>
              </a:rPr>
              <a:t>survillance</a:t>
            </a:r>
            <a:r>
              <a:rPr lang="en-US" sz="2400" dirty="0" smtClean="0">
                <a:latin typeface="Times New Roman" panose="02020603050405020304" pitchFamily="18" charset="0"/>
                <a:cs typeface="Times New Roman" panose="02020603050405020304" pitchFamily="18" charset="0"/>
              </a:rPr>
              <a:t> system</a:t>
            </a:r>
          </a:p>
          <a:p>
            <a:pPr marL="514350" indent="-514350">
              <a:lnSpc>
                <a:spcPct val="150000"/>
              </a:lnSpc>
              <a:buFont typeface="+mj-lt"/>
              <a:buAutoNum type="arabicPeriod"/>
            </a:pPr>
            <a:r>
              <a:rPr lang="en-US" sz="2400" dirty="0" smtClean="0">
                <a:latin typeface="Times New Roman" panose="02020603050405020304" pitchFamily="18" charset="0"/>
                <a:cs typeface="Times New Roman" panose="02020603050405020304" pitchFamily="18" charset="0"/>
              </a:rPr>
              <a:t> Learn to teach </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523931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Specific objectives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0" indent="0">
              <a:buNone/>
            </a:pPr>
            <a:r>
              <a:rPr lang="en-US" sz="2400" dirty="0" smtClean="0">
                <a:latin typeface="Times New Roman" panose="02020603050405020304" pitchFamily="18" charset="0"/>
                <a:cs typeface="Times New Roman" panose="02020603050405020304" pitchFamily="18" charset="0"/>
              </a:rPr>
              <a:t>Identify </a:t>
            </a:r>
          </a:p>
          <a:p>
            <a:pPr marL="571500" indent="-571500">
              <a:buFont typeface="+mj-lt"/>
              <a:buAutoNum type="romanUcPeriod"/>
            </a:pPr>
            <a:r>
              <a:rPr lang="en-US" sz="2400" dirty="0" smtClean="0">
                <a:latin typeface="Times New Roman" panose="02020603050405020304" pitchFamily="18" charset="0"/>
                <a:cs typeface="Times New Roman" panose="02020603050405020304" pitchFamily="18" charset="0"/>
              </a:rPr>
              <a:t>Causal agent </a:t>
            </a:r>
          </a:p>
          <a:p>
            <a:pPr marL="571500" indent="-571500">
              <a:buFont typeface="+mj-lt"/>
              <a:buAutoNum type="romanUcPeriod"/>
            </a:pPr>
            <a:r>
              <a:rPr lang="en-US" sz="2400" dirty="0" smtClean="0">
                <a:latin typeface="Times New Roman" panose="02020603050405020304" pitchFamily="18" charset="0"/>
                <a:cs typeface="Times New Roman" panose="02020603050405020304" pitchFamily="18" charset="0"/>
              </a:rPr>
              <a:t> transmission way</a:t>
            </a:r>
          </a:p>
          <a:p>
            <a:pPr marL="571500" indent="-571500">
              <a:buFont typeface="+mj-lt"/>
              <a:buAutoNum type="romanUcPeriod"/>
            </a:pPr>
            <a:r>
              <a:rPr lang="en-US" sz="2400" dirty="0" smtClean="0">
                <a:latin typeface="Times New Roman" panose="02020603050405020304" pitchFamily="18" charset="0"/>
                <a:cs typeface="Times New Roman" panose="02020603050405020304" pitchFamily="18" charset="0"/>
              </a:rPr>
              <a:t> Source </a:t>
            </a:r>
          </a:p>
          <a:p>
            <a:pPr marL="571500" indent="-571500">
              <a:buFont typeface="+mj-lt"/>
              <a:buAutoNum type="romanUcPeriod"/>
            </a:pPr>
            <a:r>
              <a:rPr lang="en-US" sz="2400" dirty="0" smtClean="0">
                <a:latin typeface="Times New Roman" panose="02020603050405020304" pitchFamily="18" charset="0"/>
                <a:cs typeface="Times New Roman" panose="02020603050405020304" pitchFamily="18" charset="0"/>
              </a:rPr>
              <a:t> carrier </a:t>
            </a:r>
          </a:p>
          <a:p>
            <a:pPr marL="571500" indent="-571500">
              <a:buFont typeface="+mj-lt"/>
              <a:buAutoNum type="romanUcPeriod"/>
            </a:pPr>
            <a:r>
              <a:rPr lang="en-US" sz="2400" dirty="0" smtClean="0">
                <a:latin typeface="Times New Roman" panose="02020603050405020304" pitchFamily="18" charset="0"/>
                <a:cs typeface="Times New Roman" panose="02020603050405020304" pitchFamily="18" charset="0"/>
              </a:rPr>
              <a:t> population at risk</a:t>
            </a:r>
          </a:p>
          <a:p>
            <a:pPr marL="571500" indent="-571500">
              <a:buFont typeface="+mj-lt"/>
              <a:buAutoNum type="romanUcPeriod"/>
            </a:pPr>
            <a:r>
              <a:rPr lang="en-US" sz="2400" dirty="0" smtClean="0">
                <a:latin typeface="Times New Roman" panose="02020603050405020304" pitchFamily="18" charset="0"/>
                <a:cs typeface="Times New Roman" panose="02020603050405020304" pitchFamily="18" charset="0"/>
              </a:rPr>
              <a:t> Risk factors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195177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Preparation </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Collect preliminary information </a:t>
            </a:r>
          </a:p>
          <a:p>
            <a:pPr marL="0" indent="0">
              <a:buNone/>
            </a:pPr>
            <a:r>
              <a:rPr lang="en-US" sz="2400" dirty="0" smtClean="0">
                <a:latin typeface="Times New Roman" panose="02020603050405020304" pitchFamily="18" charset="0"/>
                <a:cs typeface="Times New Roman" panose="02020603050405020304" pitchFamily="18" charset="0"/>
              </a:rPr>
              <a:t>			Available data </a:t>
            </a:r>
          </a:p>
          <a:p>
            <a:pPr marL="0" indent="0">
              <a:buNone/>
            </a:pP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Consult expert</a:t>
            </a:r>
          </a:p>
          <a:p>
            <a:pPr>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Inform the concern </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Get authorization </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Investigation committee</a:t>
            </a:r>
          </a:p>
          <a:p>
            <a:pPr marL="0" indent="0">
              <a:buNone/>
            </a:pPr>
            <a:endParaRPr lang="en-US" dirty="0" smtClean="0">
              <a:latin typeface="Times New Roman" panose="02020603050405020304" pitchFamily="18" charset="0"/>
              <a:cs typeface="Times New Roman" panose="02020603050405020304" pitchFamily="18" charset="0"/>
            </a:endParaRPr>
          </a:p>
          <a:p>
            <a:pPr lvl="5">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Multi disciplinary </a:t>
            </a:r>
          </a:p>
          <a:p>
            <a:pPr lvl="5">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Define person in charge</a:t>
            </a:r>
          </a:p>
          <a:p>
            <a:pPr lvl="5">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Define task </a:t>
            </a:r>
          </a:p>
          <a:p>
            <a:pP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314072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97395" y="1679045"/>
            <a:ext cx="3972402" cy="2636960"/>
          </a:xfr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2755" t="4822" r="6387" b="3444"/>
          <a:stretch/>
        </p:blipFill>
        <p:spPr>
          <a:xfrm>
            <a:off x="4601052" y="1655845"/>
            <a:ext cx="4379405" cy="2985476"/>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6722" t="1016" r="9513"/>
          <a:stretch/>
        </p:blipFill>
        <p:spPr>
          <a:xfrm>
            <a:off x="742461" y="4316005"/>
            <a:ext cx="4134339" cy="2410845"/>
          </a:xfrm>
          <a:prstGeom prst="rect">
            <a:avLst/>
          </a:prstGeom>
        </p:spPr>
      </p:pic>
    </p:spTree>
    <p:extLst>
      <p:ext uri="{BB962C8B-B14F-4D97-AF65-F5344CB8AC3E}">
        <p14:creationId xmlns:p14="http://schemas.microsoft.com/office/powerpoint/2010/main" val="1426631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804985"/>
            <a:ext cx="7886700" cy="5371978"/>
          </a:xfrm>
        </p:spPr>
        <p:txBody>
          <a:bodyPr/>
          <a:lstStyle/>
          <a:p>
            <a:pPr marL="0" indent="0">
              <a:buNone/>
            </a:pPr>
            <a:r>
              <a:rPr lang="en-US" dirty="0" smtClean="0"/>
              <a:t>   </a:t>
            </a:r>
            <a:r>
              <a:rPr lang="en-US" sz="3200" b="1" dirty="0" smtClean="0">
                <a:latin typeface="Times New Roman" panose="02020603050405020304" pitchFamily="18" charset="0"/>
                <a:cs typeface="Times New Roman" panose="02020603050405020304" pitchFamily="18" charset="0"/>
              </a:rPr>
              <a:t>A) Direct transmission</a:t>
            </a:r>
          </a:p>
          <a:p>
            <a:pPr marL="0" indent="0">
              <a:buNone/>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1) Direct contact</a:t>
            </a:r>
          </a:p>
          <a:p>
            <a:pPr marL="0" indent="0" algn="just">
              <a:buNone/>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t>
            </a:r>
            <a:r>
              <a:rPr lang="en-US" dirty="0" smtClean="0">
                <a:solidFill>
                  <a:srgbClr val="0070C0"/>
                </a:solidFill>
                <a:latin typeface="Times New Roman" panose="02020603050405020304" pitchFamily="18" charset="0"/>
                <a:cs typeface="Times New Roman" panose="02020603050405020304" pitchFamily="18" charset="0"/>
              </a:rPr>
              <a:t>Skin to skin ( Scabies)</a:t>
            </a:r>
          </a:p>
          <a:p>
            <a:pPr marL="0" indent="0" algn="just">
              <a:buNone/>
            </a:pPr>
            <a:r>
              <a:rPr lang="en-US" dirty="0">
                <a:solidFill>
                  <a:srgbClr val="0070C0"/>
                </a:solidFill>
                <a:latin typeface="Times New Roman" panose="02020603050405020304" pitchFamily="18" charset="0"/>
                <a:cs typeface="Times New Roman" panose="02020603050405020304" pitchFamily="18" charset="0"/>
              </a:rPr>
              <a:t>	</a:t>
            </a:r>
            <a:r>
              <a:rPr lang="en-US" dirty="0" smtClean="0">
                <a:solidFill>
                  <a:srgbClr val="0070C0"/>
                </a:solidFill>
                <a:latin typeface="Times New Roman" panose="02020603050405020304" pitchFamily="18" charset="0"/>
                <a:cs typeface="Times New Roman" panose="02020603050405020304" pitchFamily="18" charset="0"/>
              </a:rPr>
              <a:t>		Contact with mucous membrane </a:t>
            </a:r>
          </a:p>
          <a:p>
            <a:pPr marL="0" indent="0" algn="just">
              <a:buNone/>
            </a:pPr>
            <a:r>
              <a:rPr lang="en-US" dirty="0">
                <a:solidFill>
                  <a:srgbClr val="0070C0"/>
                </a:solidFill>
                <a:latin typeface="Times New Roman" panose="02020603050405020304" pitchFamily="18" charset="0"/>
                <a:cs typeface="Times New Roman" panose="02020603050405020304" pitchFamily="18" charset="0"/>
              </a:rPr>
              <a:t>	</a:t>
            </a:r>
            <a:r>
              <a:rPr lang="en-US" dirty="0" smtClean="0">
                <a:solidFill>
                  <a:srgbClr val="0070C0"/>
                </a:solidFill>
                <a:latin typeface="Times New Roman" panose="02020603050405020304" pitchFamily="18" charset="0"/>
                <a:cs typeface="Times New Roman" panose="02020603050405020304" pitchFamily="18" charset="0"/>
              </a:rPr>
              <a:t>		Blood or other body fluids</a:t>
            </a:r>
          </a:p>
          <a:p>
            <a:pPr marL="0" indent="0" algn="just">
              <a:buNone/>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2) Droplet infection </a:t>
            </a:r>
          </a:p>
          <a:p>
            <a:pPr marL="0" indent="0" algn="just">
              <a:buNone/>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t>
            </a:r>
            <a:r>
              <a:rPr lang="en-US" dirty="0" smtClean="0">
                <a:solidFill>
                  <a:srgbClr val="0070C0"/>
                </a:solidFill>
                <a:latin typeface="Times New Roman" panose="02020603050405020304" pitchFamily="18" charset="0"/>
                <a:cs typeface="Times New Roman" panose="02020603050405020304" pitchFamily="18" charset="0"/>
              </a:rPr>
              <a:t>By coughing and sneezing </a:t>
            </a:r>
          </a:p>
          <a:p>
            <a:pPr marL="0" indent="0" algn="just">
              <a:buNone/>
            </a:pPr>
            <a:r>
              <a:rPr lang="en-US" dirty="0">
                <a:solidFill>
                  <a:srgbClr val="0070C0"/>
                </a:solidFill>
                <a:latin typeface="Times New Roman" panose="02020603050405020304" pitchFamily="18" charset="0"/>
                <a:cs typeface="Times New Roman" panose="02020603050405020304" pitchFamily="18" charset="0"/>
              </a:rPr>
              <a:t> </a:t>
            </a:r>
            <a:r>
              <a:rPr lang="en-US" dirty="0" smtClean="0">
                <a:solidFill>
                  <a:srgbClr val="0070C0"/>
                </a:solidFill>
                <a:latin typeface="Times New Roman" panose="02020603050405020304" pitchFamily="18" charset="0"/>
                <a:cs typeface="Times New Roman" panose="02020603050405020304" pitchFamily="18" charset="0"/>
              </a:rPr>
              <a:t>                (commoncold,meningococcal,flu,TB, 			Diphtheria, whooping cough)</a:t>
            </a:r>
          </a:p>
          <a:p>
            <a:pPr marL="0" indent="0" algn="just">
              <a:buNone/>
            </a:pPr>
            <a:r>
              <a:rPr lang="en-US" dirty="0"/>
              <a:t>	</a:t>
            </a:r>
            <a:r>
              <a:rPr lang="en-US" dirty="0" smtClean="0"/>
              <a:t>		</a:t>
            </a:r>
          </a:p>
          <a:p>
            <a:pPr marL="0" indent="0">
              <a:buNone/>
            </a:pPr>
            <a:endParaRPr lang="en-US" dirty="0"/>
          </a:p>
        </p:txBody>
      </p:sp>
    </p:spTree>
    <p:extLst>
      <p:ext uri="{BB962C8B-B14F-4D97-AF65-F5344CB8AC3E}">
        <p14:creationId xmlns:p14="http://schemas.microsoft.com/office/powerpoint/2010/main" val="13814090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Related image"/>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81539" y="1766277"/>
            <a:ext cx="3743570" cy="3344983"/>
          </a:xfrm>
          <a:prstGeom prst="rect">
            <a:avLst/>
          </a:prstGeom>
          <a:noFill/>
          <a:ln>
            <a:noFill/>
          </a:ln>
        </p:spPr>
      </p:pic>
      <p:pic>
        <p:nvPicPr>
          <p:cNvPr id="5" name="Picture 4" descr="Related image"/>
          <p:cNvPicPr/>
          <p:nvPr/>
        </p:nvPicPr>
        <p:blipFill rotWithShape="1">
          <a:blip r:embed="rId3">
            <a:extLst>
              <a:ext uri="{28A0092B-C50C-407E-A947-70E740481C1C}">
                <a14:useLocalDpi xmlns:a14="http://schemas.microsoft.com/office/drawing/2010/main" val="0"/>
              </a:ext>
            </a:extLst>
          </a:blip>
          <a:srcRect l="27457"/>
          <a:stretch/>
        </p:blipFill>
        <p:spPr bwMode="auto">
          <a:xfrm>
            <a:off x="4990122" y="1766276"/>
            <a:ext cx="3442678" cy="334498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05251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smtClean="0"/>
              <a:t>		</a:t>
            </a:r>
            <a:r>
              <a:rPr lang="en-US" dirty="0" smtClean="0">
                <a:latin typeface="Times New Roman" panose="02020603050405020304" pitchFamily="18" charset="0"/>
                <a:cs typeface="Times New Roman" panose="02020603050405020304" pitchFamily="18" charset="0"/>
              </a:rPr>
              <a:t>3) Contact with soil</a:t>
            </a:r>
          </a:p>
          <a:p>
            <a:pPr marL="0" indent="0">
              <a:buNone/>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t>
            </a:r>
            <a:r>
              <a:rPr lang="en-US" dirty="0" smtClean="0">
                <a:solidFill>
                  <a:srgbClr val="0070C0"/>
                </a:solidFill>
                <a:latin typeface="Times New Roman" panose="02020603050405020304" pitchFamily="18" charset="0"/>
                <a:cs typeface="Times New Roman" panose="02020603050405020304" pitchFamily="18" charset="0"/>
              </a:rPr>
              <a:t>Hookworm, Tetanus</a:t>
            </a:r>
          </a:p>
          <a:p>
            <a:pPr marL="0" indent="0">
              <a:buNone/>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4) Injection into skin or mucosa</a:t>
            </a:r>
          </a:p>
          <a:p>
            <a:pPr marL="0" indent="0">
              <a:buNone/>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t>
            </a:r>
            <a:r>
              <a:rPr lang="en-US" dirty="0" smtClean="0">
                <a:solidFill>
                  <a:srgbClr val="0070C0"/>
                </a:solidFill>
                <a:latin typeface="Times New Roman" panose="02020603050405020304" pitchFamily="18" charset="0"/>
                <a:cs typeface="Times New Roman" panose="02020603050405020304" pitchFamily="18" charset="0"/>
              </a:rPr>
              <a:t>Infected needle</a:t>
            </a:r>
          </a:p>
          <a:p>
            <a:pPr marL="0" indent="0">
              <a:buNone/>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5) Trans placental </a:t>
            </a:r>
          </a:p>
          <a:p>
            <a:pPr marL="0" indent="0">
              <a:buNone/>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t>
            </a:r>
            <a:r>
              <a:rPr lang="en-US" dirty="0" smtClean="0">
                <a:solidFill>
                  <a:srgbClr val="0070C0"/>
                </a:solidFill>
                <a:latin typeface="Times New Roman" panose="02020603050405020304" pitchFamily="18" charset="0"/>
                <a:cs typeface="Times New Roman" panose="02020603050405020304" pitchFamily="18" charset="0"/>
              </a:rPr>
              <a:t>Syphilis, HBV, AIDS</a:t>
            </a:r>
            <a:endParaRPr lang="en-US"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62614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234462"/>
            <a:ext cx="7886700" cy="5942501"/>
          </a:xfrm>
        </p:spPr>
        <p:txBody>
          <a:bodyPr/>
          <a:lstStyle/>
          <a:p>
            <a:pPr marL="0" indent="0">
              <a:buNone/>
            </a:pPr>
            <a:r>
              <a:rPr lang="en-US" dirty="0" smtClean="0"/>
              <a:t>	</a:t>
            </a:r>
            <a:r>
              <a:rPr lang="en-US" sz="3200" b="1" dirty="0" smtClean="0">
                <a:latin typeface="Times New Roman" panose="02020603050405020304" pitchFamily="18" charset="0"/>
                <a:cs typeface="Times New Roman" panose="02020603050405020304" pitchFamily="18" charset="0"/>
              </a:rPr>
              <a:t>B) Indirect transmission </a:t>
            </a:r>
          </a:p>
          <a:p>
            <a:pPr marL="0" indent="0">
              <a:buNone/>
            </a:pPr>
            <a:r>
              <a:rPr lang="en-US" sz="3200" b="1" dirty="0">
                <a:latin typeface="Times New Roman" panose="02020603050405020304" pitchFamily="18" charset="0"/>
                <a:cs typeface="Times New Roman" panose="02020603050405020304" pitchFamily="18" charset="0"/>
              </a:rPr>
              <a:t>	</a:t>
            </a:r>
            <a:r>
              <a:rPr lang="en-US" sz="3200" b="1" dirty="0" smtClean="0">
                <a:latin typeface="Times New Roman" panose="02020603050405020304" pitchFamily="18" charset="0"/>
                <a:cs typeface="Times New Roman" panose="02020603050405020304" pitchFamily="18" charset="0"/>
              </a:rPr>
              <a:t>	</a:t>
            </a:r>
          </a:p>
          <a:p>
            <a:pPr>
              <a:buFont typeface="Wingdings" panose="05000000000000000000" pitchFamily="2" charset="2"/>
              <a:buChar char="Ø"/>
            </a:pPr>
            <a:r>
              <a:rPr lang="en-US" sz="3200" b="1"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Flies/Vector borne – Malaria , Dengue, Leishmaniasis, Chikungunia </a:t>
            </a:r>
            <a:endParaRPr lang="en-US" b="1"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Finger</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Fomite- Common cold, chickenpox</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Food/Fluids </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Air born ( droplet nuclei and dust)</a:t>
            </a:r>
          </a:p>
        </p:txBody>
      </p:sp>
    </p:spTree>
    <p:extLst>
      <p:ext uri="{BB962C8B-B14F-4D97-AF65-F5344CB8AC3E}">
        <p14:creationId xmlns:p14="http://schemas.microsoft.com/office/powerpoint/2010/main" val="392821795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1204</TotalTime>
  <Words>1910</Words>
  <Application>Microsoft Office PowerPoint</Application>
  <PresentationFormat>On-screen Show (4:3)</PresentationFormat>
  <Paragraphs>249</Paragraphs>
  <Slides>54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54</vt:i4>
      </vt:variant>
    </vt:vector>
  </HeadingPairs>
  <TitlesOfParts>
    <vt:vector size="64" baseType="lpstr">
      <vt:lpstr>맑은 고딕</vt:lpstr>
      <vt:lpstr>宋体</vt:lpstr>
      <vt:lpstr>Arial</vt:lpstr>
      <vt:lpstr>Arial Rounded MT Bold</vt:lpstr>
      <vt:lpstr>Calibri</vt:lpstr>
      <vt:lpstr>Calibri Light</vt:lpstr>
      <vt:lpstr>Cambria</vt:lpstr>
      <vt:lpstr>Times New Roman</vt:lpstr>
      <vt:lpstr>Wingdings</vt:lpstr>
      <vt:lpstr>Office Theme</vt:lpstr>
      <vt:lpstr>Introduction to communicable disease </vt:lpstr>
      <vt:lpstr>PowerPoint Presentation</vt:lpstr>
      <vt:lpstr>Communicable Disease</vt:lpstr>
      <vt:lpstr>Mode of transmission </vt:lpstr>
      <vt:lpstr>PowerPoint Presentation</vt:lpstr>
      <vt:lpstr>PowerPoint Presentation</vt:lpstr>
      <vt:lpstr>PowerPoint Presentation</vt:lpstr>
      <vt:lpstr>PowerPoint Presentation</vt:lpstr>
      <vt:lpstr>PowerPoint Presentation</vt:lpstr>
      <vt:lpstr>Types of communicable disease ( depending upon source) </vt:lpstr>
      <vt:lpstr>PowerPoint Presentation</vt:lpstr>
      <vt:lpstr>Respiratory infection </vt:lpstr>
      <vt:lpstr>Predisposing factors</vt:lpstr>
      <vt:lpstr>PowerPoint Presentation</vt:lpstr>
      <vt:lpstr>PowerPoint Presentation</vt:lpstr>
      <vt:lpstr>Arthropod borne disease </vt:lpstr>
      <vt:lpstr>Malaria </vt:lpstr>
      <vt:lpstr>How malaria spread </vt:lpstr>
      <vt:lpstr>PowerPoint Presentation</vt:lpstr>
      <vt:lpstr>Symptoms of malaria </vt:lpstr>
      <vt:lpstr>PowerPoint Presentation</vt:lpstr>
      <vt:lpstr>PowerPoint Presentation</vt:lpstr>
      <vt:lpstr>Control </vt:lpstr>
      <vt:lpstr> Control </vt:lpstr>
      <vt:lpstr>PowerPoint Presentation</vt:lpstr>
      <vt:lpstr>Plague </vt:lpstr>
      <vt:lpstr>Types of plague </vt:lpstr>
      <vt:lpstr>Bubonic plague </vt:lpstr>
      <vt:lpstr>PowerPoint Presentation</vt:lpstr>
      <vt:lpstr>Septicemic plague </vt:lpstr>
      <vt:lpstr>Pneumonic plague</vt:lpstr>
      <vt:lpstr>PowerPoint Presentation</vt:lpstr>
      <vt:lpstr>Prevention and control </vt:lpstr>
      <vt:lpstr>PowerPoint Presentation</vt:lpstr>
      <vt:lpstr>Control </vt:lpstr>
      <vt:lpstr>Dengue ( Break-bone fever)</vt:lpstr>
      <vt:lpstr>Dengue </vt:lpstr>
      <vt:lpstr>Sign symptoms </vt:lpstr>
      <vt:lpstr>PowerPoint Presentation</vt:lpstr>
      <vt:lpstr>Diagnosis</vt:lpstr>
      <vt:lpstr>PowerPoint Presentation</vt:lpstr>
      <vt:lpstr>Control</vt:lpstr>
      <vt:lpstr>PowerPoint Presentation</vt:lpstr>
      <vt:lpstr>Chikunguniya </vt:lpstr>
      <vt:lpstr>PowerPoint Presentation</vt:lpstr>
      <vt:lpstr>Some (More) definitions </vt:lpstr>
      <vt:lpstr>Outbreak </vt:lpstr>
      <vt:lpstr>Steps of outbreak investigation </vt:lpstr>
      <vt:lpstr>PowerPoint Presentation</vt:lpstr>
      <vt:lpstr>PowerPoint Presentation</vt:lpstr>
      <vt:lpstr>Investigate an outbreak…..WHY?</vt:lpstr>
      <vt:lpstr>Specific objectives</vt:lpstr>
      <vt:lpstr>Preparation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communicable disease</dc:title>
  <dc:creator>Windows User</dc:creator>
  <cp:lastModifiedBy>Dr. Afrin Ahmed Clara</cp:lastModifiedBy>
  <cp:revision>65</cp:revision>
  <dcterms:created xsi:type="dcterms:W3CDTF">2019-01-31T09:49:43Z</dcterms:created>
  <dcterms:modified xsi:type="dcterms:W3CDTF">2022-02-12T07:47:28Z</dcterms:modified>
</cp:coreProperties>
</file>